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90" r:id="rId3"/>
    <p:sldId id="272" r:id="rId4"/>
    <p:sldId id="283" r:id="rId5"/>
    <p:sldId id="285" r:id="rId6"/>
    <p:sldId id="258" r:id="rId7"/>
    <p:sldId id="264" r:id="rId8"/>
    <p:sldId id="266" r:id="rId9"/>
    <p:sldId id="291" r:id="rId10"/>
    <p:sldId id="286" r:id="rId11"/>
    <p:sldId id="292" r:id="rId12"/>
    <p:sldId id="293" r:id="rId13"/>
    <p:sldId id="294" r:id="rId14"/>
    <p:sldId id="295" r:id="rId15"/>
    <p:sldId id="282" r:id="rId16"/>
  </p:sldIdLst>
  <p:sldSz cx="9144000" cy="6858000" type="screen4x3"/>
  <p:notesSz cx="6858000" cy="9144000"/>
  <p:custDataLst>
    <p:tags r:id="rId18"/>
  </p:custDataLst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an den Ende, Dave (NL - Utrecht)" initials="VdED(-U" lastIdx="5" clrIdx="0">
    <p:extLst/>
  </p:cmAuthor>
  <p:cmAuthor id="2" name="Arnoldus, F." initials="AF" lastIdx="4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15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5A4378-D860-47C5-BFCF-F079147048FE}" type="datetimeFigureOut">
              <a:rPr lang="nl-NL" smtClean="0"/>
              <a:t>24-6-2014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C9A93F-D0C8-452C-802C-04222D3A701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219051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9A93F-D0C8-452C-802C-04222D3A7012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662350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Behoefte aan standaard rekeningschema</a:t>
            </a:r>
          </a:p>
          <a:p>
            <a:pPr lvl="1"/>
            <a:r>
              <a:rPr lang="nl-NL" dirty="0" smtClean="0"/>
              <a:t>België, Portugal, Duitsland, …</a:t>
            </a:r>
          </a:p>
          <a:p>
            <a:pPr lvl="1"/>
            <a:r>
              <a:rPr lang="nl-NL" dirty="0" smtClean="0"/>
              <a:t>Brancherekeningschema’s</a:t>
            </a:r>
          </a:p>
          <a:p>
            <a:pPr lvl="1"/>
            <a:r>
              <a:rPr lang="nl-NL" dirty="0" smtClean="0"/>
              <a:t>Complexere wetgeving (WKR)</a:t>
            </a:r>
          </a:p>
          <a:p>
            <a:r>
              <a:rPr lang="nl-NL" dirty="0" smtClean="0"/>
              <a:t>Verplichtstelling SBR</a:t>
            </a:r>
          </a:p>
          <a:p>
            <a:r>
              <a:rPr lang="nl-NL" dirty="0" smtClean="0"/>
              <a:t>Meer uniformiteit (rapportage, controle)</a:t>
            </a:r>
          </a:p>
          <a:p>
            <a:r>
              <a:rPr lang="nl-NL" dirty="0" smtClean="0"/>
              <a:t>Data-input en rapportage regelen aan de bron</a:t>
            </a:r>
          </a:p>
          <a:p>
            <a:r>
              <a:rPr lang="nl-NL" dirty="0" smtClean="0"/>
              <a:t>Betere uitwisselbaarheid van financiële data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9A93F-D0C8-452C-802C-04222D3A7012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253821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F2F36E-CC52-4274-B2F9-3AC53BA67779}" type="slidenum">
              <a:rPr lang="nl-NL" altLang="nl-NL"/>
              <a:pPr/>
              <a:t>3</a:t>
            </a:fld>
            <a:endParaRPr lang="nl-NL" altLang="nl-NL"/>
          </a:p>
        </p:txBody>
      </p:sp>
      <p:sp>
        <p:nvSpPr>
          <p:cNvPr id="11266" name="Tijdelijke aanduiding voor dianummer 6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730" tIns="44865" rIns="89730" bIns="44865" anchor="b"/>
          <a:lstStyle>
            <a:lvl1pPr defTabSz="896938">
              <a:defRPr>
                <a:solidFill>
                  <a:schemeClr val="tx1"/>
                </a:solidFill>
                <a:latin typeface="Arial" charset="0"/>
              </a:defRPr>
            </a:lvl1pPr>
            <a:lvl2pPr marL="728663" indent="-279400" defTabSz="896938">
              <a:defRPr>
                <a:solidFill>
                  <a:schemeClr val="tx1"/>
                </a:solidFill>
                <a:latin typeface="Arial" charset="0"/>
              </a:defRPr>
            </a:lvl2pPr>
            <a:lvl3pPr marL="1122363" indent="-225425" defTabSz="896938">
              <a:defRPr>
                <a:solidFill>
                  <a:schemeClr val="tx1"/>
                </a:solidFill>
                <a:latin typeface="Arial" charset="0"/>
              </a:defRPr>
            </a:lvl3pPr>
            <a:lvl4pPr marL="1570038" indent="-223838" defTabSz="896938">
              <a:defRPr>
                <a:solidFill>
                  <a:schemeClr val="tx1"/>
                </a:solidFill>
                <a:latin typeface="Arial" charset="0"/>
              </a:defRPr>
            </a:lvl4pPr>
            <a:lvl5pPr marL="2019300" indent="-225425" defTabSz="896938">
              <a:defRPr>
                <a:solidFill>
                  <a:schemeClr val="tx1"/>
                </a:solidFill>
                <a:latin typeface="Arial" charset="0"/>
              </a:defRPr>
            </a:lvl5pPr>
            <a:lvl6pPr marL="2476500" indent="-225425" defTabSz="896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33700" indent="-225425" defTabSz="896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90900" indent="-225425" defTabSz="896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48100" indent="-225425" defTabSz="896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C9556DD3-0899-4F2B-B4EA-A83DAAAC5642}" type="slidenum">
              <a:rPr lang="nl-NL" altLang="nl-NL" sz="1200">
                <a:ea typeface="ＭＳ Ｐゴシック" pitchFamily="34" charset="-128"/>
              </a:rPr>
              <a:pPr algn="r" eaLnBrk="1" hangingPunct="1"/>
              <a:t>3</a:t>
            </a:fld>
            <a:endParaRPr lang="nl-NL" altLang="nl-NL" sz="1200">
              <a:ea typeface="ＭＳ Ｐゴシック" pitchFamily="34" charset="-128"/>
            </a:endParaRPr>
          </a:p>
        </p:txBody>
      </p:sp>
      <p:sp>
        <p:nvSpPr>
          <p:cNvPr id="11267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8" name="Tijdelijke aanduiding voor notities 2"/>
          <p:cNvSpPr>
            <a:spLocks noGrp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730" tIns="44865" rIns="89730" bIns="44865"/>
          <a:lstStyle/>
          <a:p>
            <a:pPr>
              <a:lnSpc>
                <a:spcPct val="80000"/>
              </a:lnSpc>
              <a:spcBef>
                <a:spcPct val="0"/>
              </a:spcBef>
              <a:tabLst>
                <a:tab pos="177800" algn="l"/>
              </a:tabLst>
            </a:pPr>
            <a:endParaRPr lang="en-US" altLang="nl-NL" sz="1000">
              <a:cs typeface="Arial" charset="0"/>
            </a:endParaRPr>
          </a:p>
        </p:txBody>
      </p:sp>
      <p:sp>
        <p:nvSpPr>
          <p:cNvPr id="11269" name="Tijdelijke aanduiding voor dianumm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052" tIns="44026" rIns="88052" bIns="44026" anchor="b"/>
          <a:lstStyle>
            <a:lvl1pPr defTabSz="896938">
              <a:defRPr>
                <a:solidFill>
                  <a:schemeClr val="tx1"/>
                </a:solidFill>
                <a:latin typeface="Arial" charset="0"/>
              </a:defRPr>
            </a:lvl1pPr>
            <a:lvl2pPr marL="728663" indent="-279400" defTabSz="896938">
              <a:defRPr>
                <a:solidFill>
                  <a:schemeClr val="tx1"/>
                </a:solidFill>
                <a:latin typeface="Arial" charset="0"/>
              </a:defRPr>
            </a:lvl2pPr>
            <a:lvl3pPr marL="1122363" indent="-225425" defTabSz="896938">
              <a:defRPr>
                <a:solidFill>
                  <a:schemeClr val="tx1"/>
                </a:solidFill>
                <a:latin typeface="Arial" charset="0"/>
              </a:defRPr>
            </a:lvl3pPr>
            <a:lvl4pPr marL="1570038" indent="-223838" defTabSz="896938">
              <a:defRPr>
                <a:solidFill>
                  <a:schemeClr val="tx1"/>
                </a:solidFill>
                <a:latin typeface="Arial" charset="0"/>
              </a:defRPr>
            </a:lvl4pPr>
            <a:lvl5pPr marL="2019300" indent="-225425" defTabSz="896938">
              <a:defRPr>
                <a:solidFill>
                  <a:schemeClr val="tx1"/>
                </a:solidFill>
                <a:latin typeface="Arial" charset="0"/>
              </a:defRPr>
            </a:lvl5pPr>
            <a:lvl6pPr marL="2476500" indent="-225425" defTabSz="896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33700" indent="-225425" defTabSz="896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90900" indent="-225425" defTabSz="896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48100" indent="-225425" defTabSz="896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4DF1E753-1724-4177-9E21-62BF5F47BAAD}" type="slidenum">
              <a:rPr lang="nl-NL" altLang="nl-NL" sz="1000">
                <a:ea typeface="ＭＳ Ｐゴシック" pitchFamily="34" charset="-128"/>
              </a:rPr>
              <a:pPr algn="r" eaLnBrk="1" hangingPunct="1"/>
              <a:t>3</a:t>
            </a:fld>
            <a:endParaRPr lang="nl-NL" altLang="nl-NL" sz="100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185135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9A93F-D0C8-452C-802C-04222D3A7012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057325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9A93F-D0C8-452C-802C-04222D3A7012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747091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9A93F-D0C8-452C-802C-04222D3A7012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115623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9A93F-D0C8-452C-802C-04222D3A7012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52776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F0B5A-2B79-4C59-994B-D9A5626C437D}" type="datetimeFigureOut">
              <a:rPr lang="nl-NL" smtClean="0"/>
              <a:t>24-6-2014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E7CD4-E370-4752-9AF4-7A3C293E5251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9643" y="0"/>
            <a:ext cx="3810000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6593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F0B5A-2B79-4C59-994B-D9A5626C437D}" type="datetimeFigureOut">
              <a:rPr lang="nl-NL" smtClean="0"/>
              <a:t>24-6-2014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E7CD4-E370-4752-9AF4-7A3C293E525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76263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F0B5A-2B79-4C59-994B-D9A5626C437D}" type="datetimeFigureOut">
              <a:rPr lang="nl-NL" smtClean="0"/>
              <a:t>24-6-2014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E7CD4-E370-4752-9AF4-7A3C293E525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618936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el en 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7850188" cy="1143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abel 2"/>
          <p:cNvSpPr>
            <a:spLocks noGrp="1"/>
          </p:cNvSpPr>
          <p:nvPr>
            <p:ph type="tbl" idx="1"/>
          </p:nvPr>
        </p:nvSpPr>
        <p:spPr>
          <a:xfrm>
            <a:off x="250825" y="1844675"/>
            <a:ext cx="8713788" cy="4537075"/>
          </a:xfrm>
        </p:spPr>
        <p:txBody>
          <a:bodyPr/>
          <a:lstStyle/>
          <a:p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250825" y="6497638"/>
            <a:ext cx="1905000" cy="360362"/>
          </a:xfrm>
        </p:spPr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2195513" y="6497638"/>
            <a:ext cx="4897437" cy="360362"/>
          </a:xfrm>
        </p:spPr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7092950" y="6497638"/>
            <a:ext cx="1871663" cy="360362"/>
          </a:xfrm>
        </p:spPr>
        <p:txBody>
          <a:bodyPr/>
          <a:lstStyle>
            <a:lvl1pPr>
              <a:defRPr/>
            </a:lvl1pPr>
          </a:lstStyle>
          <a:p>
            <a:fld id="{B4487CAB-52F2-4653-9532-30919B8DF787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514055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F0B5A-2B79-4C59-994B-D9A5626C437D}" type="datetimeFigureOut">
              <a:rPr lang="nl-NL" smtClean="0"/>
              <a:t>24-6-2014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E7CD4-E370-4752-9AF4-7A3C293E5251}" type="slidenum">
              <a:rPr lang="nl-NL" smtClean="0"/>
              <a:t>‹nr.›</a:t>
            </a:fld>
            <a:endParaRPr lang="nl-NL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0"/>
            <a:ext cx="1615314" cy="888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1943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F0B5A-2B79-4C59-994B-D9A5626C437D}" type="datetimeFigureOut">
              <a:rPr lang="nl-NL" smtClean="0"/>
              <a:t>24-6-2014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E7CD4-E370-4752-9AF4-7A3C293E525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04617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F0B5A-2B79-4C59-994B-D9A5626C437D}" type="datetimeFigureOut">
              <a:rPr lang="nl-NL" smtClean="0"/>
              <a:t>24-6-2014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E7CD4-E370-4752-9AF4-7A3C293E525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04579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F0B5A-2B79-4C59-994B-D9A5626C437D}" type="datetimeFigureOut">
              <a:rPr lang="nl-NL" smtClean="0"/>
              <a:t>24-6-2014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E7CD4-E370-4752-9AF4-7A3C293E525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63487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F0B5A-2B79-4C59-994B-D9A5626C437D}" type="datetimeFigureOut">
              <a:rPr lang="nl-NL" smtClean="0"/>
              <a:t>24-6-2014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E7CD4-E370-4752-9AF4-7A3C293E525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61966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F0B5A-2B79-4C59-994B-D9A5626C437D}" type="datetimeFigureOut">
              <a:rPr lang="nl-NL" smtClean="0"/>
              <a:t>24-6-2014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E7CD4-E370-4752-9AF4-7A3C293E525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5751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F0B5A-2B79-4C59-994B-D9A5626C437D}" type="datetimeFigureOut">
              <a:rPr lang="nl-NL" smtClean="0"/>
              <a:t>24-6-2014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E7CD4-E370-4752-9AF4-7A3C293E525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297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F0B5A-2B79-4C59-994B-D9A5626C437D}" type="datetimeFigureOut">
              <a:rPr lang="nl-NL" smtClean="0"/>
              <a:t>24-6-2014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E7CD4-E370-4752-9AF4-7A3C293E525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09485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FF0B5A-2B79-4C59-994B-D9A5626C437D}" type="datetimeFigureOut">
              <a:rPr lang="nl-NL" smtClean="0"/>
              <a:t>24-6-2014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E7CD4-E370-4752-9AF4-7A3C293E525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01758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348880"/>
            <a:ext cx="7772400" cy="1971650"/>
          </a:xfrm>
        </p:spPr>
        <p:txBody>
          <a:bodyPr>
            <a:normAutofit fontScale="90000"/>
          </a:bodyPr>
          <a:lstStyle/>
          <a:p>
            <a:r>
              <a:rPr lang="nl-NL" sz="4900" b="1" dirty="0" smtClean="0"/>
              <a:t>Referentie Grootboekschema</a:t>
            </a:r>
            <a:r>
              <a:rPr lang="nl-NL" dirty="0"/>
              <a:t/>
            </a:r>
            <a:br>
              <a:rPr lang="nl-NL" dirty="0"/>
            </a:br>
            <a:r>
              <a:rPr lang="nl-NL" i="1" dirty="0" smtClean="0"/>
              <a:t>“Van </a:t>
            </a:r>
            <a:r>
              <a:rPr lang="nl-NL" i="1" dirty="0"/>
              <a:t>grootste gemene deler </a:t>
            </a:r>
            <a:r>
              <a:rPr lang="nl-NL" i="1" dirty="0" smtClean="0"/>
              <a:t>naar kleinste </a:t>
            </a:r>
            <a:r>
              <a:rPr lang="nl-NL" i="1" dirty="0"/>
              <a:t>gemene </a:t>
            </a:r>
            <a:r>
              <a:rPr lang="nl-NL" i="1" dirty="0" smtClean="0"/>
              <a:t>veelvoud”</a:t>
            </a:r>
            <a:endParaRPr lang="nl-NL" i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4581128"/>
            <a:ext cx="6400800" cy="1057672"/>
          </a:xfrm>
        </p:spPr>
        <p:txBody>
          <a:bodyPr>
            <a:normAutofit fontScale="47500" lnSpcReduction="20000"/>
          </a:bodyPr>
          <a:lstStyle/>
          <a:p>
            <a:r>
              <a:rPr lang="nl-NL" dirty="0" smtClean="0"/>
              <a:t/>
            </a:r>
            <a:br>
              <a:rPr lang="nl-NL" dirty="0" smtClean="0"/>
            </a:br>
            <a:endParaRPr lang="nl-NL" dirty="0" smtClean="0"/>
          </a:p>
          <a:p>
            <a:r>
              <a:rPr lang="nl-NL" dirty="0" smtClean="0"/>
              <a:t>Harold Kinds RA (</a:t>
            </a:r>
            <a:r>
              <a:rPr lang="nl-NL" dirty="0" smtClean="0"/>
              <a:t>SRA - XML platform)</a:t>
            </a:r>
            <a:endParaRPr lang="nl-NL" dirty="0" smtClean="0"/>
          </a:p>
          <a:p>
            <a:r>
              <a:rPr lang="nl-NL" dirty="0" smtClean="0"/>
              <a:t>Namens breed-expertoverleg RGS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02713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l-NL" dirty="0"/>
              <a:t>Relatie </a:t>
            </a:r>
            <a:r>
              <a:rPr lang="nl-NL" dirty="0" smtClean="0"/>
              <a:t>met SBR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800" dirty="0" smtClean="0"/>
              <a:t>KvK-middel-</a:t>
            </a:r>
            <a:r>
              <a:rPr lang="nl-NL" sz="2800" dirty="0" err="1" smtClean="0"/>
              <a:t>inr</a:t>
            </a:r>
            <a:endParaRPr lang="nl-NL" sz="2800" dirty="0" smtClean="0"/>
          </a:p>
          <a:p>
            <a:pPr lvl="1"/>
            <a:r>
              <a:rPr lang="nl-NL" sz="2400" dirty="0" err="1" smtClean="0"/>
              <a:t>BMvaTer+BMvaBeg+BMvaVas+BMvaHuu</a:t>
            </a:r>
            <a:endParaRPr lang="nl-NL" sz="2400" dirty="0" smtClean="0"/>
          </a:p>
          <a:p>
            <a:r>
              <a:rPr lang="nl-NL" sz="2800" dirty="0" smtClean="0"/>
              <a:t>Bank-middel-</a:t>
            </a:r>
            <a:r>
              <a:rPr lang="nl-NL" sz="2800" dirty="0" err="1" smtClean="0"/>
              <a:t>comm</a:t>
            </a:r>
            <a:endParaRPr lang="nl-NL" sz="2800" dirty="0" smtClean="0"/>
          </a:p>
          <a:p>
            <a:pPr lvl="1"/>
            <a:r>
              <a:rPr lang="nl-NL" sz="2400" dirty="0" err="1" smtClean="0"/>
              <a:t>BMvaTer+BMvaBeg</a:t>
            </a:r>
            <a:endParaRPr lang="nl-NL" sz="2400" dirty="0" smtClean="0"/>
          </a:p>
          <a:p>
            <a:pPr lvl="1"/>
            <a:r>
              <a:rPr lang="nl-NL" sz="2400" dirty="0" err="1" smtClean="0"/>
              <a:t>BMvaVas</a:t>
            </a:r>
            <a:endParaRPr lang="nl-NL" sz="2400" dirty="0" smtClean="0"/>
          </a:p>
          <a:p>
            <a:pPr lvl="1"/>
            <a:r>
              <a:rPr lang="nl-NL" sz="2400" dirty="0" err="1" smtClean="0"/>
              <a:t>BMvaHuu</a:t>
            </a:r>
            <a:endParaRPr lang="nl-NL" sz="2400" dirty="0" smtClean="0"/>
          </a:p>
          <a:p>
            <a:r>
              <a:rPr lang="nl-NL" sz="2800" dirty="0" smtClean="0"/>
              <a:t>KvK-groot en middel-</a:t>
            </a:r>
            <a:r>
              <a:rPr lang="nl-NL" sz="2800" dirty="0" err="1" smtClean="0"/>
              <a:t>inr</a:t>
            </a:r>
            <a:endParaRPr lang="nl-NL" sz="2800" dirty="0" smtClean="0"/>
          </a:p>
          <a:p>
            <a:pPr lvl="1"/>
            <a:r>
              <a:rPr lang="nl-NL" sz="2400" dirty="0" smtClean="0"/>
              <a:t>Verloop-</a:t>
            </a:r>
            <a:br>
              <a:rPr lang="nl-NL" sz="2400" dirty="0" smtClean="0"/>
            </a:br>
            <a:r>
              <a:rPr lang="nl-NL" sz="2400" dirty="0" smtClean="0"/>
              <a:t>overzicht</a:t>
            </a:r>
          </a:p>
          <a:p>
            <a:pPr lvl="1"/>
            <a:endParaRPr lang="nl-NL" sz="2400" dirty="0"/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176620"/>
              </p:ext>
            </p:extLst>
          </p:nvPr>
        </p:nvGraphicFramePr>
        <p:xfrm>
          <a:off x="4435706" y="1700808"/>
          <a:ext cx="4102100" cy="3238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51200"/>
                <a:gridCol w="850900"/>
              </a:tblGrid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u="none" strike="noStrike" dirty="0">
                          <a:effectLst/>
                        </a:rPr>
                        <a:t>Materiële vaste activa [titel]</a:t>
                      </a:r>
                      <a:endParaRPr lang="nl-NL" sz="10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34290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u="none" strike="noStrike">
                          <a:effectLst/>
                        </a:rPr>
                        <a:t>abstract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u="none" strike="noStrike">
                          <a:effectLst/>
                        </a:rPr>
                        <a:t>Bedrijfsgebouwen en -terreinen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428625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u="none" strike="noStrike" dirty="0">
                          <a:effectLst/>
                        </a:rPr>
                        <a:t>item</a:t>
                      </a:r>
                      <a:endParaRPr lang="nl-NL" sz="10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graphicFrame>
        <p:nvGraphicFramePr>
          <p:cNvPr id="7" name="Tabel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3452031"/>
              </p:ext>
            </p:extLst>
          </p:nvPr>
        </p:nvGraphicFramePr>
        <p:xfrm>
          <a:off x="4435706" y="2781300"/>
          <a:ext cx="4102100" cy="6477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51200"/>
                <a:gridCol w="850900"/>
              </a:tblGrid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u="none" strike="noStrike" dirty="0">
                          <a:effectLst/>
                        </a:rPr>
                        <a:t>Materiële vaste activa [titel]</a:t>
                      </a:r>
                      <a:endParaRPr lang="nl-NL" sz="10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257175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u="none" strike="noStrike" dirty="0">
                          <a:effectLst/>
                        </a:rPr>
                        <a:t>abstract</a:t>
                      </a:r>
                      <a:endParaRPr lang="nl-NL" sz="10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u="none" strike="noStrike" dirty="0">
                          <a:effectLst/>
                        </a:rPr>
                        <a:t>Bedrijfsgebouwen en terreinen</a:t>
                      </a:r>
                      <a:endParaRPr lang="nl-NL" sz="10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34290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u="none" strike="noStrike">
                          <a:effectLst/>
                        </a:rPr>
                        <a:t>abstract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u="none" strike="noStrike">
                          <a:effectLst/>
                        </a:rPr>
                        <a:t>Vastgoedbeleggingen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34290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u="none" strike="noStrike">
                          <a:effectLst/>
                        </a:rPr>
                        <a:t>item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u="none" strike="noStrike">
                          <a:effectLst/>
                        </a:rPr>
                        <a:t>Huurdersinvesteringen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34290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u="none" strike="noStrike" dirty="0">
                          <a:effectLst/>
                        </a:rPr>
                        <a:t>item</a:t>
                      </a:r>
                      <a:endParaRPr lang="nl-NL" sz="10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graphicFrame>
        <p:nvGraphicFramePr>
          <p:cNvPr id="10" name="Tabel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5598299"/>
              </p:ext>
            </p:extLst>
          </p:nvPr>
        </p:nvGraphicFramePr>
        <p:xfrm>
          <a:off x="4427984" y="4869160"/>
          <a:ext cx="4110259" cy="7368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57307"/>
                <a:gridCol w="25400"/>
                <a:gridCol w="1327552"/>
              </a:tblGrid>
              <a:tr h="432048">
                <a:tc>
                  <a:txBody>
                    <a:bodyPr/>
                    <a:lstStyle/>
                    <a:p>
                      <a:pPr marL="0" indent="0" algn="l" fontAlgn="b"/>
                      <a:r>
                        <a:rPr lang="nl-N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Materiële vaste activa, waardeverminderingen</a:t>
                      </a:r>
                    </a:p>
                  </a:txBody>
                  <a:tcPr marL="51435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0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u="none" strike="noStrike" dirty="0" err="1">
                          <a:effectLst/>
                        </a:rPr>
                        <a:t>BMva</a:t>
                      </a:r>
                      <a:r>
                        <a:rPr lang="nl-NL" sz="1000" u="none" strike="noStrike" dirty="0">
                          <a:effectLst/>
                        </a:rPr>
                        <a:t>???</a:t>
                      </a:r>
                      <a:r>
                        <a:rPr lang="nl-NL" sz="1000" u="none" strike="noStrike" dirty="0" err="1">
                          <a:effectLst/>
                        </a:rPr>
                        <a:t>CaeWvr</a:t>
                      </a:r>
                      <a:endParaRPr lang="nl-NL" sz="10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Materiële vaste activa, terugneming van waardeverminderingen</a:t>
                      </a:r>
                    </a:p>
                  </a:txBody>
                  <a:tcPr marL="51435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0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u="none" strike="noStrike" dirty="0" err="1">
                          <a:effectLst/>
                        </a:rPr>
                        <a:t>BMva</a:t>
                      </a:r>
                      <a:r>
                        <a:rPr lang="nl-NL" sz="1000" u="none" strike="noStrike" dirty="0">
                          <a:effectLst/>
                        </a:rPr>
                        <a:t>???</a:t>
                      </a:r>
                      <a:r>
                        <a:rPr lang="nl-NL" sz="1000" u="none" strike="noStrike" dirty="0" err="1">
                          <a:effectLst/>
                        </a:rPr>
                        <a:t>CaeTvw</a:t>
                      </a:r>
                      <a:endParaRPr lang="nl-NL" sz="10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8864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Mapping</a:t>
            </a:r>
            <a:r>
              <a:rPr lang="nl-NL" dirty="0" smtClean="0"/>
              <a:t> RGS - SBR</a:t>
            </a:r>
            <a:endParaRPr lang="nl-NL" dirty="0"/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33" y="1600200"/>
            <a:ext cx="7528334" cy="4525963"/>
          </a:xfrm>
        </p:spPr>
      </p:pic>
    </p:spTree>
    <p:extLst>
      <p:ext uri="{BB962C8B-B14F-4D97-AF65-F5344CB8AC3E}">
        <p14:creationId xmlns:p14="http://schemas.microsoft.com/office/powerpoint/2010/main" val="12900213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RGS: voordelen voor de ondernemer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nl-NL" dirty="0" smtClean="0"/>
              <a:t>Eenvoudige (gevalideerde) </a:t>
            </a:r>
            <a:r>
              <a:rPr lang="nl-NL" dirty="0" err="1" smtClean="0"/>
              <a:t>mapping</a:t>
            </a:r>
            <a:r>
              <a:rPr lang="nl-NL" dirty="0" smtClean="0"/>
              <a:t> met SBR</a:t>
            </a:r>
          </a:p>
          <a:p>
            <a:r>
              <a:rPr lang="nl-NL" dirty="0" smtClean="0"/>
              <a:t>Boekingsvoorstel </a:t>
            </a:r>
            <a:r>
              <a:rPr lang="nl-NL" dirty="0"/>
              <a:t>op elektronische facturen</a:t>
            </a:r>
          </a:p>
          <a:p>
            <a:r>
              <a:rPr lang="nl-NL" dirty="0"/>
              <a:t>Geautomatiseerde validatie van boekingsregels </a:t>
            </a:r>
          </a:p>
          <a:p>
            <a:r>
              <a:rPr lang="nl-NL" dirty="0" smtClean="0"/>
              <a:t>Eenduidige </a:t>
            </a:r>
            <a:r>
              <a:rPr lang="nl-NL" dirty="0"/>
              <a:t>(en eenvoudigere) administraties</a:t>
            </a:r>
          </a:p>
          <a:p>
            <a:r>
              <a:rPr lang="nl-NL" dirty="0" smtClean="0"/>
              <a:t>Efficiënte </a:t>
            </a:r>
            <a:r>
              <a:rPr lang="nl-NL" dirty="0"/>
              <a:t>uitwisseling van financiële gegevens</a:t>
            </a:r>
          </a:p>
          <a:p>
            <a:r>
              <a:rPr lang="nl-NL" dirty="0"/>
              <a:t>Boekhoud- en controlevoorschriften belastingdienst</a:t>
            </a:r>
          </a:p>
          <a:p>
            <a:r>
              <a:rPr lang="nl-NL" dirty="0" smtClean="0"/>
              <a:t>Verhoging </a:t>
            </a:r>
            <a:r>
              <a:rPr lang="nl-NL" dirty="0"/>
              <a:t>kwaliteit administraties en rapportages</a:t>
            </a:r>
          </a:p>
        </p:txBody>
      </p:sp>
    </p:spTree>
    <p:extLst>
      <p:ext uri="{BB962C8B-B14F-4D97-AF65-F5344CB8AC3E}">
        <p14:creationId xmlns:p14="http://schemas.microsoft.com/office/powerpoint/2010/main" val="14014956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RGS: voordelen voor de intermediair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nl-NL" dirty="0"/>
              <a:t>Grondslag voor </a:t>
            </a:r>
            <a:r>
              <a:rPr lang="nl-NL" dirty="0" err="1"/>
              <a:t>mapping</a:t>
            </a:r>
            <a:r>
              <a:rPr lang="nl-NL" dirty="0"/>
              <a:t> naar SBR rapportages</a:t>
            </a:r>
          </a:p>
          <a:p>
            <a:r>
              <a:rPr lang="nl-NL" dirty="0" smtClean="0"/>
              <a:t>Auto-</a:t>
            </a:r>
            <a:r>
              <a:rPr lang="nl-NL" dirty="0" err="1" smtClean="0"/>
              <a:t>mapping</a:t>
            </a:r>
            <a:r>
              <a:rPr lang="nl-NL" dirty="0" smtClean="0"/>
              <a:t> tussen boekhoud- en rapportagesoftware</a:t>
            </a:r>
            <a:endParaRPr lang="nl-NL" dirty="0"/>
          </a:p>
          <a:p>
            <a:r>
              <a:rPr lang="nl-NL" dirty="0"/>
              <a:t>Geautomatiseerde validatie van boekingsregels </a:t>
            </a:r>
          </a:p>
          <a:p>
            <a:r>
              <a:rPr lang="nl-NL" dirty="0"/>
              <a:t>Dynamische aansluitingen en journaalposten</a:t>
            </a:r>
          </a:p>
          <a:p>
            <a:r>
              <a:rPr lang="nl-NL" dirty="0" smtClean="0"/>
              <a:t>Efficiënte </a:t>
            </a:r>
            <a:r>
              <a:rPr lang="nl-NL" dirty="0"/>
              <a:t>uitwisseling </a:t>
            </a:r>
            <a:r>
              <a:rPr lang="nl-NL" dirty="0" smtClean="0"/>
              <a:t>financiële data (benchmarking)</a:t>
            </a:r>
            <a:endParaRPr lang="nl-NL" dirty="0"/>
          </a:p>
          <a:p>
            <a:r>
              <a:rPr lang="nl-NL" dirty="0"/>
              <a:t>Boekhoud- en controlevoorschriften belastingdienst</a:t>
            </a:r>
          </a:p>
          <a:p>
            <a:r>
              <a:rPr lang="nl-NL" dirty="0"/>
              <a:t>Aansluiting tussen SBR rapportages en Auditfiles</a:t>
            </a:r>
          </a:p>
          <a:p>
            <a:r>
              <a:rPr lang="nl-NL" dirty="0"/>
              <a:t>Delen van ‘best-</a:t>
            </a:r>
            <a:r>
              <a:rPr lang="nl-NL" dirty="0" err="1"/>
              <a:t>practice</a:t>
            </a:r>
            <a:r>
              <a:rPr lang="nl-NL" dirty="0"/>
              <a:t>’ analyses en controles</a:t>
            </a:r>
          </a:p>
          <a:p>
            <a:r>
              <a:rPr lang="nl-NL" dirty="0"/>
              <a:t>Verhoging kwaliteit administraties en rapportages</a:t>
            </a:r>
          </a:p>
        </p:txBody>
      </p:sp>
    </p:spTree>
    <p:extLst>
      <p:ext uri="{BB962C8B-B14F-4D97-AF65-F5344CB8AC3E}">
        <p14:creationId xmlns:p14="http://schemas.microsoft.com/office/powerpoint/2010/main" val="40635409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RGS: voordelen voor uitvragende partijen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nl-NL" dirty="0" smtClean="0"/>
              <a:t>Correcte </a:t>
            </a:r>
            <a:r>
              <a:rPr lang="nl-NL" dirty="0" err="1" smtClean="0"/>
              <a:t>mapping</a:t>
            </a:r>
            <a:r>
              <a:rPr lang="nl-NL" dirty="0" smtClean="0"/>
              <a:t> </a:t>
            </a:r>
            <a:r>
              <a:rPr lang="nl-NL" dirty="0"/>
              <a:t>naar SBR rapportages</a:t>
            </a:r>
          </a:p>
          <a:p>
            <a:r>
              <a:rPr lang="nl-NL" dirty="0" smtClean="0"/>
              <a:t>Snelle en betrouwbare informatie-uitwisseling</a:t>
            </a:r>
          </a:p>
          <a:p>
            <a:r>
              <a:rPr lang="nl-NL" dirty="0" smtClean="0"/>
              <a:t>Stabiele en consistente informatie-uitvraag</a:t>
            </a:r>
            <a:endParaRPr lang="nl-NL" dirty="0"/>
          </a:p>
          <a:p>
            <a:r>
              <a:rPr lang="nl-NL" dirty="0" smtClean="0"/>
              <a:t>Boekhoud- </a:t>
            </a:r>
            <a:r>
              <a:rPr lang="nl-NL" dirty="0"/>
              <a:t>en controlevoorschriften belastingdienst</a:t>
            </a:r>
          </a:p>
          <a:p>
            <a:r>
              <a:rPr lang="nl-NL" dirty="0"/>
              <a:t>Aansluiting tussen SBR rapportages en Auditfiles</a:t>
            </a:r>
          </a:p>
          <a:p>
            <a:r>
              <a:rPr lang="nl-NL" dirty="0"/>
              <a:t>Delen van ‘best-</a:t>
            </a:r>
            <a:r>
              <a:rPr lang="nl-NL" dirty="0" err="1"/>
              <a:t>practice</a:t>
            </a:r>
            <a:r>
              <a:rPr lang="nl-NL" dirty="0"/>
              <a:t>’ analyses en </a:t>
            </a:r>
            <a:r>
              <a:rPr lang="nl-NL" dirty="0" smtClean="0"/>
              <a:t>controles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230257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Meer informatie over het RGS:</a:t>
            </a:r>
            <a:br>
              <a:rPr lang="nl-NL" dirty="0" smtClean="0"/>
            </a:br>
            <a:r>
              <a:rPr lang="nl-NL" dirty="0" smtClean="0"/>
              <a:t>www.referentiegrootboekschema.nl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06896" y="16002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nl-NL" sz="2800" dirty="0" smtClean="0"/>
              <a:t>Algemene informatie</a:t>
            </a:r>
          </a:p>
          <a:p>
            <a:pPr lvl="1"/>
            <a:r>
              <a:rPr lang="nl-NL" sz="2400" dirty="0" smtClean="0"/>
              <a:t>Homepagina (</a:t>
            </a:r>
            <a:r>
              <a:rPr lang="nl-NL" sz="2400" smtClean="0"/>
              <a:t>deelnemers, uitvragende </a:t>
            </a:r>
            <a:r>
              <a:rPr lang="nl-NL" sz="2400" dirty="0" smtClean="0"/>
              <a:t>partijen)</a:t>
            </a:r>
          </a:p>
          <a:p>
            <a:pPr lvl="1"/>
            <a:r>
              <a:rPr lang="nl-NL" sz="2400" dirty="0" smtClean="0"/>
              <a:t>Voor de ondernemer</a:t>
            </a:r>
          </a:p>
          <a:p>
            <a:pPr lvl="1"/>
            <a:r>
              <a:rPr lang="nl-NL" sz="2400" dirty="0" smtClean="0"/>
              <a:t>Voor de intermediair</a:t>
            </a:r>
          </a:p>
          <a:p>
            <a:pPr lvl="1"/>
            <a:r>
              <a:rPr lang="nl-NL" sz="2400" dirty="0" smtClean="0"/>
              <a:t>Voor de softwareleverancier</a:t>
            </a:r>
          </a:p>
          <a:p>
            <a:r>
              <a:rPr lang="nl-NL" sz="2800" dirty="0" smtClean="0"/>
              <a:t>Kennisbank</a:t>
            </a:r>
          </a:p>
          <a:p>
            <a:pPr lvl="1"/>
            <a:r>
              <a:rPr lang="nl-NL" sz="2400" dirty="0" smtClean="0"/>
              <a:t>Schematische weergave op meerdere niveaus </a:t>
            </a:r>
          </a:p>
          <a:p>
            <a:pPr lvl="1"/>
            <a:r>
              <a:rPr lang="nl-NL" sz="2400" dirty="0" smtClean="0"/>
              <a:t>download RGS (</a:t>
            </a:r>
            <a:r>
              <a:rPr lang="nl-NL" sz="2400" dirty="0" err="1" smtClean="0"/>
              <a:t>xlsx</a:t>
            </a:r>
            <a:r>
              <a:rPr lang="nl-NL" sz="2400" dirty="0" smtClean="0"/>
              <a:t>, </a:t>
            </a:r>
            <a:r>
              <a:rPr lang="nl-NL" sz="2400" dirty="0" err="1" smtClean="0"/>
              <a:t>xml</a:t>
            </a:r>
            <a:r>
              <a:rPr lang="nl-NL" sz="2400" dirty="0" smtClean="0"/>
              <a:t>) en </a:t>
            </a:r>
            <a:r>
              <a:rPr lang="nl-NL" sz="2400" dirty="0" err="1" smtClean="0"/>
              <a:t>mapping</a:t>
            </a:r>
            <a:r>
              <a:rPr lang="nl-NL" sz="2400" dirty="0" smtClean="0"/>
              <a:t> (RGS, SBR)</a:t>
            </a:r>
          </a:p>
          <a:p>
            <a:pPr lvl="1"/>
            <a:r>
              <a:rPr lang="nl-NL" sz="2400" dirty="0" smtClean="0"/>
              <a:t>Handleiding, toelichting, technische documentatie</a:t>
            </a:r>
          </a:p>
          <a:p>
            <a:pPr lvl="1"/>
            <a:r>
              <a:rPr lang="nl-NL" sz="2400" dirty="0" smtClean="0"/>
              <a:t>Nieuws, vragen en discussie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271959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363" y="620688"/>
            <a:ext cx="8363272" cy="1642194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Waarom een RGS?</a:t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“</a:t>
            </a:r>
            <a:r>
              <a:rPr lang="nl-NL" i="1" dirty="0" smtClean="0"/>
              <a:t>Een IKEA model voor verantwoording</a:t>
            </a:r>
            <a:r>
              <a:rPr lang="nl-NL" dirty="0" smtClean="0"/>
              <a:t>”</a:t>
            </a:r>
            <a:endParaRPr lang="en-US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48190" y="2810590"/>
            <a:ext cx="5447619" cy="3104762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2339752" y="6032321"/>
            <a:ext cx="46085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i="1" dirty="0" smtClean="0"/>
              <a:t>Geïnspireerd door het boek “De keten uitgedaagd” van Remco van Wijk</a:t>
            </a:r>
            <a:endParaRPr lang="nl-NL" sz="1200" i="1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9961" y="5652768"/>
            <a:ext cx="213767" cy="224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668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1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altLang="nl-NL" dirty="0" smtClean="0"/>
              <a:t>Uitgangspunten van het RGS</a:t>
            </a:r>
            <a:endParaRPr lang="nl-NL" altLang="nl-NL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>
            <a:noAutofit/>
          </a:bodyPr>
          <a:lstStyle/>
          <a:p>
            <a:r>
              <a:rPr lang="nl-NL" altLang="nl-NL" sz="2800" dirty="0" smtClean="0"/>
              <a:t>Goede definities elementen </a:t>
            </a:r>
            <a:r>
              <a:rPr lang="nl-NL" altLang="nl-NL" sz="2800" dirty="0" err="1" smtClean="0"/>
              <a:t>GrootboekSchema</a:t>
            </a:r>
            <a:endParaRPr lang="nl-NL" altLang="nl-NL" sz="2800" dirty="0" smtClean="0"/>
          </a:p>
          <a:p>
            <a:r>
              <a:rPr lang="nl-NL" altLang="nl-NL" sz="2800" dirty="0" smtClean="0"/>
              <a:t>Eenduidige vertaling naar SBR</a:t>
            </a:r>
          </a:p>
          <a:p>
            <a:r>
              <a:rPr lang="nl-NL" altLang="nl-NL" sz="2800" dirty="0" smtClean="0"/>
              <a:t>Basis voor </a:t>
            </a:r>
            <a:r>
              <a:rPr lang="nl-NL" altLang="nl-NL" sz="2800" dirty="0" err="1" smtClean="0"/>
              <a:t>standaarduitvraag</a:t>
            </a:r>
            <a:endParaRPr lang="nl-NL" altLang="nl-NL" sz="2800" dirty="0" smtClean="0"/>
          </a:p>
          <a:p>
            <a:r>
              <a:rPr lang="nl-NL" altLang="nl-NL" sz="2800" dirty="0" smtClean="0"/>
              <a:t>Basis voor ‘herken’ systematiek/elektronische transacties</a:t>
            </a:r>
          </a:p>
          <a:p>
            <a:r>
              <a:rPr lang="nl-NL" altLang="nl-NL" sz="2800" dirty="0" smtClean="0"/>
              <a:t>Gericht op comptabele informatie (geen toelichtingen)</a:t>
            </a:r>
          </a:p>
          <a:p>
            <a:r>
              <a:rPr lang="nl-NL" altLang="nl-NL" sz="2800" dirty="0" smtClean="0"/>
              <a:t>Robuust, toekomstbestendig, </a:t>
            </a:r>
            <a:r>
              <a:rPr lang="nl-NL" altLang="nl-NL" sz="2800" dirty="0" err="1" smtClean="0"/>
              <a:t>uitbreidbaar</a:t>
            </a:r>
            <a:r>
              <a:rPr lang="nl-NL" altLang="nl-NL" sz="2800" dirty="0" smtClean="0"/>
              <a:t> (</a:t>
            </a:r>
            <a:r>
              <a:rPr lang="nl-NL" altLang="nl-NL" sz="2800" dirty="0" err="1" smtClean="0"/>
              <a:t>eXtensible</a:t>
            </a:r>
            <a:r>
              <a:rPr lang="nl-NL" altLang="nl-NL" sz="2800" dirty="0" smtClean="0"/>
              <a:t>)</a:t>
            </a:r>
          </a:p>
          <a:p>
            <a:r>
              <a:rPr lang="nl-NL" altLang="nl-NL" sz="2800" dirty="0" smtClean="0"/>
              <a:t>Systeemonafhankelijk / Techniekonafhankelijk</a:t>
            </a:r>
          </a:p>
          <a:p>
            <a:r>
              <a:rPr lang="nl-NL" altLang="nl-NL" sz="2800" dirty="0" smtClean="0"/>
              <a:t>Breed toepasbaar voor privaat en publiek domein</a:t>
            </a:r>
            <a:endParaRPr 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 is het RGS?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864" y="1279301"/>
            <a:ext cx="8229600" cy="4525963"/>
          </a:xfrm>
        </p:spPr>
        <p:txBody>
          <a:bodyPr>
            <a:noAutofit/>
          </a:bodyPr>
          <a:lstStyle/>
          <a:p>
            <a:r>
              <a:rPr lang="nl-NL" sz="2800" dirty="0" smtClean="0"/>
              <a:t>Referentieschema</a:t>
            </a:r>
          </a:p>
          <a:p>
            <a:pPr lvl="1"/>
            <a:r>
              <a:rPr lang="nl-NL" sz="2400" dirty="0" smtClean="0"/>
              <a:t>Unieke referentiecodes</a:t>
            </a:r>
          </a:p>
          <a:p>
            <a:pPr lvl="2"/>
            <a:r>
              <a:rPr lang="nl-NL" sz="2000" dirty="0" smtClean="0"/>
              <a:t>Koppeling met SBR</a:t>
            </a:r>
          </a:p>
          <a:p>
            <a:pPr lvl="2"/>
            <a:r>
              <a:rPr lang="nl-NL" sz="2000" dirty="0" smtClean="0"/>
              <a:t>Basis voor elektronische brondocumenten</a:t>
            </a:r>
          </a:p>
          <a:p>
            <a:pPr lvl="1"/>
            <a:r>
              <a:rPr lang="nl-NL" sz="2400" dirty="0" smtClean="0"/>
              <a:t>Referentiegrootboeknummers</a:t>
            </a:r>
          </a:p>
          <a:p>
            <a:pPr lvl="2"/>
            <a:r>
              <a:rPr lang="nl-NL" sz="2000" dirty="0" smtClean="0"/>
              <a:t>archetype, valt niet onder de RGS-kern</a:t>
            </a:r>
          </a:p>
          <a:p>
            <a:pPr lvl="1"/>
            <a:r>
              <a:rPr lang="nl-NL" sz="2400" dirty="0" smtClean="0"/>
              <a:t>Standaard grootboekomschrijvingen</a:t>
            </a:r>
          </a:p>
          <a:p>
            <a:r>
              <a:rPr lang="nl-NL" sz="2800" dirty="0" smtClean="0"/>
              <a:t>Hiërarchische opbouw</a:t>
            </a:r>
          </a:p>
          <a:p>
            <a:pPr lvl="1"/>
            <a:r>
              <a:rPr lang="nl-NL" sz="2400" dirty="0" smtClean="0"/>
              <a:t>Hoofdrubrieken			</a:t>
            </a:r>
            <a:r>
              <a:rPr lang="nl-NL" sz="2400" dirty="0" err="1" smtClean="0"/>
              <a:t>BMva</a:t>
            </a:r>
            <a:endParaRPr lang="nl-NL" sz="2400" dirty="0" smtClean="0"/>
          </a:p>
          <a:p>
            <a:pPr lvl="2"/>
            <a:r>
              <a:rPr lang="nl-NL" sz="2000" dirty="0" smtClean="0"/>
              <a:t>Rubrieken			</a:t>
            </a:r>
            <a:r>
              <a:rPr lang="nl-NL" sz="2000" dirty="0" err="1" smtClean="0"/>
              <a:t>BMvaTer</a:t>
            </a:r>
            <a:endParaRPr lang="nl-NL" sz="2000" dirty="0" smtClean="0"/>
          </a:p>
          <a:p>
            <a:pPr lvl="3"/>
            <a:r>
              <a:rPr lang="nl-NL" sz="1800" dirty="0" smtClean="0"/>
              <a:t>Grootboekrekeningen		</a:t>
            </a:r>
            <a:r>
              <a:rPr lang="nl-NL" sz="1800" dirty="0" err="1" smtClean="0"/>
              <a:t>BMvaTerVvp</a:t>
            </a:r>
            <a:endParaRPr lang="nl-NL" sz="1800" dirty="0" smtClean="0"/>
          </a:p>
          <a:p>
            <a:pPr lvl="4"/>
            <a:r>
              <a:rPr lang="nl-NL" sz="1800" dirty="0" smtClean="0"/>
              <a:t>Mutaties		</a:t>
            </a:r>
            <a:r>
              <a:rPr lang="nl-NL" sz="1800" dirty="0" err="1" smtClean="0"/>
              <a:t>BMvaTerVvpIna</a:t>
            </a:r>
            <a:endParaRPr lang="nl-NL" sz="1800" dirty="0" smtClean="0"/>
          </a:p>
          <a:p>
            <a:endParaRPr lang="nl-NL" sz="2800" dirty="0" smtClean="0"/>
          </a:p>
          <a:p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2904977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Snapshot RGS</a:t>
            </a:r>
            <a:endParaRPr lang="nl-NL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725" y="1605940"/>
            <a:ext cx="8210550" cy="4344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49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Bijzondere kenmerken RGS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sz="2800" dirty="0" smtClean="0"/>
              <a:t>Unieke referentiecodes:</a:t>
            </a:r>
          </a:p>
          <a:p>
            <a:pPr lvl="1"/>
            <a:r>
              <a:rPr lang="nl-NL" sz="2400" dirty="0" smtClean="0"/>
              <a:t>Aparte tabellen per niveau met afkortingen (</a:t>
            </a:r>
            <a:r>
              <a:rPr lang="nl-NL" sz="2400" dirty="0" err="1" smtClean="0"/>
              <a:t>Xxx</a:t>
            </a:r>
            <a:r>
              <a:rPr lang="nl-NL" sz="2400" dirty="0" smtClean="0"/>
              <a:t>)</a:t>
            </a:r>
          </a:p>
          <a:p>
            <a:pPr lvl="1"/>
            <a:r>
              <a:rPr lang="nl-NL" sz="2400" dirty="0" smtClean="0"/>
              <a:t>Rekeningen en omschrijvingen o.b.v. </a:t>
            </a:r>
            <a:r>
              <a:rPr lang="nl-NL" sz="2400" smtClean="0"/>
              <a:t>logische combinaties</a:t>
            </a:r>
            <a:endParaRPr lang="nl-NL" sz="2400" dirty="0" smtClean="0"/>
          </a:p>
          <a:p>
            <a:r>
              <a:rPr lang="nl-NL" sz="2800" dirty="0" smtClean="0"/>
              <a:t>Voorbeeld-referentiegrootboekrekeningnummering </a:t>
            </a:r>
            <a:br>
              <a:rPr lang="nl-NL" sz="2800" dirty="0" smtClean="0"/>
            </a:br>
            <a:r>
              <a:rPr lang="nl-NL" sz="2800" dirty="0" smtClean="0"/>
              <a:t>gebaseerd op decimaal rekeningstelsel</a:t>
            </a:r>
          </a:p>
          <a:p>
            <a:r>
              <a:rPr lang="nl-NL" sz="2800" dirty="0" smtClean="0"/>
              <a:t>Contextafhankelijke eenduidig geformuleerde omschrijvingen</a:t>
            </a:r>
          </a:p>
          <a:p>
            <a:r>
              <a:rPr lang="nl-NL" sz="2800" dirty="0" smtClean="0"/>
              <a:t>Uitbreidbaarheid (rekeningnummer, dimensies)</a:t>
            </a:r>
          </a:p>
          <a:p>
            <a:r>
              <a:rPr lang="nl-NL" sz="2800" dirty="0" smtClean="0"/>
              <a:t>Aansluiting met </a:t>
            </a:r>
            <a:r>
              <a:rPr lang="nl-NL" sz="2800" dirty="0" err="1" smtClean="0"/>
              <a:t>AuditFile</a:t>
            </a:r>
            <a:r>
              <a:rPr lang="nl-NL" sz="2800" dirty="0" smtClean="0"/>
              <a:t> Financieel 3.2 (XAF)</a:t>
            </a:r>
          </a:p>
          <a:p>
            <a:r>
              <a:rPr lang="nl-NL" sz="2800" dirty="0" smtClean="0"/>
              <a:t>SBR-</a:t>
            </a:r>
            <a:r>
              <a:rPr lang="nl-NL" sz="2800" dirty="0" err="1" smtClean="0"/>
              <a:t>mappingvalidatie</a:t>
            </a:r>
            <a:r>
              <a:rPr lang="nl-NL" sz="2800" dirty="0" smtClean="0"/>
              <a:t> door uitvragende partijen</a:t>
            </a:r>
          </a:p>
          <a:p>
            <a:pPr lvl="1"/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282855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Belang van de referentiecode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279301"/>
            <a:ext cx="8229600" cy="4525963"/>
          </a:xfrm>
        </p:spPr>
        <p:txBody>
          <a:bodyPr>
            <a:noAutofit/>
          </a:bodyPr>
          <a:lstStyle/>
          <a:p>
            <a:r>
              <a:rPr lang="nl-NL" sz="2800" dirty="0" smtClean="0"/>
              <a:t>Referentiecode bepaalt het karakter van rekening</a:t>
            </a:r>
          </a:p>
          <a:p>
            <a:r>
              <a:rPr lang="nl-NL" sz="2800" dirty="0" smtClean="0"/>
              <a:t>Referentiecode syntax: </a:t>
            </a:r>
            <a:r>
              <a:rPr lang="nl-NL" sz="2800" dirty="0" err="1" smtClean="0"/>
              <a:t>SXxx</a:t>
            </a:r>
            <a:r>
              <a:rPr lang="nl-NL" sz="2800" dirty="0" smtClean="0"/>
              <a:t>(</a:t>
            </a:r>
            <a:r>
              <a:rPr lang="nl-NL" sz="2800" dirty="0" err="1" smtClean="0"/>
              <a:t>Xxx</a:t>
            </a:r>
            <a:r>
              <a:rPr lang="nl-NL" sz="2800" dirty="0" smtClean="0"/>
              <a:t>(</a:t>
            </a:r>
            <a:r>
              <a:rPr lang="nl-NL" sz="2800" dirty="0" err="1" smtClean="0"/>
              <a:t>Xxx</a:t>
            </a:r>
            <a:r>
              <a:rPr lang="nl-NL" sz="2800" dirty="0" smtClean="0"/>
              <a:t>(</a:t>
            </a:r>
            <a:r>
              <a:rPr lang="nl-NL" sz="2800" dirty="0" err="1" smtClean="0"/>
              <a:t>Xxx</a:t>
            </a:r>
            <a:r>
              <a:rPr lang="nl-NL" sz="2800" dirty="0" smtClean="0"/>
              <a:t>)))</a:t>
            </a:r>
          </a:p>
          <a:p>
            <a:r>
              <a:rPr lang="nl-NL" sz="2800" dirty="0" smtClean="0"/>
              <a:t>Gebruik van semantische rekenregels:</a:t>
            </a:r>
          </a:p>
          <a:p>
            <a:pPr lvl="1"/>
            <a:r>
              <a:rPr lang="nl-NL" sz="2400" dirty="0" smtClean="0"/>
              <a:t>B </a:t>
            </a:r>
            <a:r>
              <a:rPr lang="nl-NL" sz="2400" dirty="0" err="1" smtClean="0"/>
              <a:t>Mva</a:t>
            </a:r>
            <a:endParaRPr lang="nl-NL" sz="2400" dirty="0" smtClean="0"/>
          </a:p>
          <a:p>
            <a:pPr lvl="1"/>
            <a:r>
              <a:rPr lang="nl-NL" sz="2400" dirty="0" smtClean="0"/>
              <a:t>B </a:t>
            </a:r>
            <a:r>
              <a:rPr lang="nl-NL" sz="2400" dirty="0" err="1" smtClean="0"/>
              <a:t>Mva</a:t>
            </a:r>
            <a:r>
              <a:rPr lang="nl-NL" sz="2400" dirty="0" smtClean="0"/>
              <a:t> ??? </a:t>
            </a:r>
            <a:r>
              <a:rPr lang="nl-NL" sz="2400" dirty="0" err="1" smtClean="0"/>
              <a:t>Vvp</a:t>
            </a:r>
            <a:r>
              <a:rPr lang="nl-NL" sz="2400" dirty="0" smtClean="0"/>
              <a:t> I??</a:t>
            </a:r>
          </a:p>
          <a:p>
            <a:pPr lvl="1"/>
            <a:r>
              <a:rPr lang="nl-NL" sz="2400" dirty="0" smtClean="0"/>
              <a:t>W </a:t>
            </a:r>
            <a:r>
              <a:rPr lang="nl-NL" sz="2400" dirty="0" err="1" smtClean="0"/>
              <a:t>Afs</a:t>
            </a:r>
            <a:r>
              <a:rPr lang="nl-NL" sz="2400" dirty="0" smtClean="0"/>
              <a:t> </a:t>
            </a:r>
            <a:r>
              <a:rPr lang="nl-NL" sz="2400" dirty="0" err="1" smtClean="0"/>
              <a:t>Owi</a:t>
            </a:r>
            <a:r>
              <a:rPr lang="nl-NL" sz="2400" dirty="0" smtClean="0"/>
              <a:t> + W </a:t>
            </a:r>
            <a:r>
              <a:rPr lang="nl-NL" sz="2400" dirty="0" err="1" smtClean="0"/>
              <a:t>Afs</a:t>
            </a:r>
            <a:r>
              <a:rPr lang="nl-NL" sz="2400" dirty="0" smtClean="0"/>
              <a:t> </a:t>
            </a:r>
            <a:r>
              <a:rPr lang="nl-NL" sz="2400" dirty="0" err="1" smtClean="0"/>
              <a:t>Owm</a:t>
            </a:r>
            <a:endParaRPr lang="nl-NL" sz="2400" dirty="0" smtClean="0"/>
          </a:p>
          <a:p>
            <a:r>
              <a:rPr lang="nl-NL" sz="2800" dirty="0" smtClean="0"/>
              <a:t>Referentie-omslagcode voor bepaalde creditsaldi</a:t>
            </a:r>
          </a:p>
          <a:p>
            <a:r>
              <a:rPr lang="nl-NL" sz="2800" dirty="0" smtClean="0"/>
              <a:t>Beheer referentiegrootboekschema:</a:t>
            </a:r>
          </a:p>
          <a:p>
            <a:pPr lvl="1"/>
            <a:r>
              <a:rPr lang="nl-NL" sz="2400" dirty="0" smtClean="0"/>
              <a:t>Referentiecodes en standaardomschrijvingen</a:t>
            </a:r>
          </a:p>
          <a:p>
            <a:pPr lvl="1"/>
            <a:r>
              <a:rPr lang="nl-NL" sz="2400" dirty="0" smtClean="0"/>
              <a:t>Referentiegrootboeknummers kunnen worden gewijzigd</a:t>
            </a:r>
          </a:p>
          <a:p>
            <a:pPr lvl="1"/>
            <a:r>
              <a:rPr lang="nl-NL" sz="2400" dirty="0" err="1" smtClean="0"/>
              <a:t>Mapping</a:t>
            </a:r>
            <a:r>
              <a:rPr lang="nl-NL" sz="2400" dirty="0" smtClean="0"/>
              <a:t> met SBR (NT en BT entrypoints)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357791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Uitbreidbaar</a:t>
            </a:r>
            <a:r>
              <a:rPr lang="nl-NL" dirty="0" smtClean="0"/>
              <a:t> (extensies)</a:t>
            </a:r>
            <a:endParaRPr lang="nl-NL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3993581"/>
              </p:ext>
            </p:extLst>
          </p:nvPr>
        </p:nvGraphicFramePr>
        <p:xfrm>
          <a:off x="467544" y="1655088"/>
          <a:ext cx="8208912" cy="18992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312"/>
                <a:gridCol w="1562405"/>
                <a:gridCol w="3838195"/>
              </a:tblGrid>
              <a:tr h="369041">
                <a:tc>
                  <a:txBody>
                    <a:bodyPr/>
                    <a:lstStyle/>
                    <a:p>
                      <a:r>
                        <a:rPr lang="nl-NL" dirty="0" smtClean="0"/>
                        <a:t>Referentiecode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Ref.rek.nr.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Omschrijving</a:t>
                      </a:r>
                      <a:endParaRPr lang="nl-NL" dirty="0"/>
                    </a:p>
                  </a:txBody>
                  <a:tcPr/>
                </a:tc>
              </a:tr>
              <a:tr h="4230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 smtClean="0"/>
                        <a:t>BLimKasKas.DE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100101010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Kas filiaal Frankfurt</a:t>
                      </a:r>
                      <a:endParaRPr lang="nl-NL" dirty="0"/>
                    </a:p>
                  </a:txBody>
                  <a:tcPr/>
                </a:tc>
              </a:tr>
              <a:tr h="369041">
                <a:tc>
                  <a:txBody>
                    <a:bodyPr/>
                    <a:lstStyle/>
                    <a:p>
                      <a:r>
                        <a:rPr lang="nl-NL" dirty="0" smtClean="0"/>
                        <a:t>BLimBanRba.DE18SPRK01…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100201010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Bankrekening 01… filiaal Frankfurt</a:t>
                      </a:r>
                      <a:endParaRPr lang="nl-NL" dirty="0"/>
                    </a:p>
                  </a:txBody>
                  <a:tcPr/>
                </a:tc>
              </a:tr>
              <a:tr h="36904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 smtClean="0"/>
                        <a:t>BLimBanRba.DE21REIF04…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 smtClean="0"/>
                        <a:t>100201020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 smtClean="0"/>
                        <a:t>Bankrekening 04… filiaal Frankfurt</a:t>
                      </a:r>
                    </a:p>
                  </a:txBody>
                  <a:tcPr/>
                </a:tc>
              </a:tr>
              <a:tr h="369041">
                <a:tc>
                  <a:txBody>
                    <a:bodyPr/>
                    <a:lstStyle/>
                    <a:p>
                      <a:r>
                        <a:rPr lang="nl-NL" dirty="0" smtClean="0"/>
                        <a:t>BLimBanRba.DE21REIF04…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 smtClean="0"/>
                        <a:t>100201030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 smtClean="0"/>
                        <a:t>Bankrekening 04… filiaal Hamburg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e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9985025"/>
              </p:ext>
            </p:extLst>
          </p:nvPr>
        </p:nvGraphicFramePr>
        <p:xfrm>
          <a:off x="467544" y="3527296"/>
          <a:ext cx="8208912" cy="30273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312"/>
                <a:gridCol w="1562405"/>
                <a:gridCol w="3838195"/>
              </a:tblGrid>
              <a:tr h="369041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</a:tr>
              <a:tr h="369041">
                <a:tc>
                  <a:txBody>
                    <a:bodyPr/>
                    <a:lstStyle/>
                    <a:p>
                      <a:r>
                        <a:rPr lang="nl-NL" dirty="0" smtClean="0"/>
                        <a:t>BLimKasKas.NL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100101020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Kas</a:t>
                      </a:r>
                      <a:r>
                        <a:rPr lang="nl-NL" baseline="0" dirty="0" smtClean="0"/>
                        <a:t> hoofdkantoor Hengelo</a:t>
                      </a:r>
                      <a:endParaRPr lang="nl-NL" dirty="0"/>
                    </a:p>
                  </a:txBody>
                  <a:tcPr/>
                </a:tc>
              </a:tr>
              <a:tr h="36904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 smtClean="0"/>
                        <a:t>BLimKasKas.NL</a:t>
                      </a:r>
                    </a:p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 smtClean="0"/>
                        <a:t>1001</a:t>
                      </a:r>
                      <a:r>
                        <a:rPr lang="nl-NL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nl-NL" dirty="0" smtClean="0"/>
                        <a:t>1030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Kas</a:t>
                      </a:r>
                      <a:r>
                        <a:rPr lang="nl-NL" baseline="0" dirty="0" smtClean="0"/>
                        <a:t>sa Winkel Almelo</a:t>
                      </a:r>
                      <a:endParaRPr lang="nl-NL" dirty="0"/>
                    </a:p>
                  </a:txBody>
                  <a:tcPr/>
                </a:tc>
              </a:tr>
              <a:tr h="36904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 smtClean="0"/>
                        <a:t>BLimBanRba.NL77RABO01…</a:t>
                      </a:r>
                    </a:p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100201040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Bankrekening 01… hoofdkantoor</a:t>
                      </a:r>
                      <a:endParaRPr lang="nl-NL" dirty="0"/>
                    </a:p>
                  </a:txBody>
                  <a:tcPr/>
                </a:tc>
              </a:tr>
              <a:tr h="36904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 smtClean="0"/>
                        <a:t>BLim</a:t>
                      </a:r>
                      <a:r>
                        <a:rPr lang="nl-NL" dirty="0" smtClean="0">
                          <a:solidFill>
                            <a:srgbClr val="FF0000"/>
                          </a:solidFill>
                        </a:rPr>
                        <a:t>Sch</a:t>
                      </a:r>
                      <a:r>
                        <a:rPr lang="nl-NL" dirty="0" smtClean="0"/>
                        <a:t>Rba.NL77RABO04…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 smtClean="0"/>
                        <a:t>100201050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 smtClean="0"/>
                        <a:t>Bankrekening 04… hoofdkantoor</a:t>
                      </a:r>
                    </a:p>
                  </a:txBody>
                  <a:tcPr/>
                </a:tc>
              </a:tr>
              <a:tr h="36904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 smtClean="0"/>
                        <a:t>BLimBanRba.NL77ABNA08…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100201060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 smtClean="0"/>
                        <a:t>Bankrekening 08… hoofdkantoor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212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Relatie met SBR</a:t>
            </a:r>
            <a:endParaRPr lang="nl-NL" dirty="0"/>
          </a:p>
        </p:txBody>
      </p:sp>
      <p:grpSp>
        <p:nvGrpSpPr>
          <p:cNvPr id="4" name="Groep 3"/>
          <p:cNvGrpSpPr/>
          <p:nvPr/>
        </p:nvGrpSpPr>
        <p:grpSpPr>
          <a:xfrm>
            <a:off x="574259" y="1484783"/>
            <a:ext cx="7886173" cy="4911501"/>
            <a:chOff x="574259" y="1484783"/>
            <a:chExt cx="7886173" cy="4911501"/>
          </a:xfrm>
        </p:grpSpPr>
        <p:sp>
          <p:nvSpPr>
            <p:cNvPr id="142" name="Rectangle 141"/>
            <p:cNvSpPr/>
            <p:nvPr/>
          </p:nvSpPr>
          <p:spPr>
            <a:xfrm>
              <a:off x="4860032" y="1484783"/>
              <a:ext cx="3600400" cy="4911501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Stroomdiagram: Kaart 7"/>
            <p:cNvSpPr/>
            <p:nvPr/>
          </p:nvSpPr>
          <p:spPr>
            <a:xfrm>
              <a:off x="574259" y="2100004"/>
              <a:ext cx="1421049" cy="906392"/>
            </a:xfrm>
            <a:prstGeom prst="flowChartPunchedCar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 smtClean="0"/>
                <a:t>Bron</a:t>
              </a:r>
            </a:p>
            <a:p>
              <a:pPr algn="ctr"/>
              <a:r>
                <a:rPr lang="nl-NL" dirty="0" smtClean="0"/>
                <a:t>Document</a:t>
              </a:r>
              <a:endParaRPr lang="nl-NL" dirty="0"/>
            </a:p>
          </p:txBody>
        </p:sp>
        <p:sp>
          <p:nvSpPr>
            <p:cNvPr id="9" name="Stroomdiagram: Proces 8"/>
            <p:cNvSpPr/>
            <p:nvPr/>
          </p:nvSpPr>
          <p:spPr>
            <a:xfrm>
              <a:off x="2706638" y="2231031"/>
              <a:ext cx="1602468" cy="612648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 smtClean="0"/>
                <a:t>Administratie</a:t>
              </a:r>
              <a:endParaRPr lang="nl-NL" dirty="0"/>
            </a:p>
          </p:txBody>
        </p:sp>
        <p:cxnSp>
          <p:nvCxnSpPr>
            <p:cNvPr id="11" name="Rechte verbindingslijn met pijl 10"/>
            <p:cNvCxnSpPr>
              <a:stCxn id="8" idx="3"/>
              <a:endCxn id="9" idx="1"/>
            </p:cNvCxnSpPr>
            <p:nvPr/>
          </p:nvCxnSpPr>
          <p:spPr>
            <a:xfrm flipV="1">
              <a:off x="1995308" y="2537355"/>
              <a:ext cx="711330" cy="1584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Stroomdiagram: Proces 11"/>
            <p:cNvSpPr/>
            <p:nvPr/>
          </p:nvSpPr>
          <p:spPr>
            <a:xfrm>
              <a:off x="2706638" y="4613186"/>
              <a:ext cx="1602468" cy="612648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 smtClean="0"/>
                <a:t>Rapportage</a:t>
              </a:r>
              <a:endParaRPr lang="nl-NL" dirty="0"/>
            </a:p>
          </p:txBody>
        </p:sp>
        <p:sp>
          <p:nvSpPr>
            <p:cNvPr id="13" name="Stroomdiagram: Kaart 12"/>
            <p:cNvSpPr/>
            <p:nvPr/>
          </p:nvSpPr>
          <p:spPr>
            <a:xfrm>
              <a:off x="7303403" y="1609519"/>
              <a:ext cx="914400" cy="804672"/>
            </a:xfrm>
            <a:prstGeom prst="flowChartPunchedCar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 smtClean="0"/>
                <a:t>SBR</a:t>
              </a:r>
            </a:p>
            <a:p>
              <a:pPr algn="ctr"/>
              <a:r>
                <a:rPr lang="nl-NL" dirty="0" smtClean="0"/>
                <a:t>KvK</a:t>
              </a:r>
              <a:endParaRPr lang="nl-NL" dirty="0"/>
            </a:p>
          </p:txBody>
        </p:sp>
        <p:sp>
          <p:nvSpPr>
            <p:cNvPr id="14" name="Stroomdiagram: Kaart 13"/>
            <p:cNvSpPr/>
            <p:nvPr/>
          </p:nvSpPr>
          <p:spPr>
            <a:xfrm>
              <a:off x="7303403" y="2617085"/>
              <a:ext cx="914400" cy="804672"/>
            </a:xfrm>
            <a:prstGeom prst="flowChartPunchedCar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 smtClean="0"/>
                <a:t>SBR</a:t>
              </a:r>
            </a:p>
            <a:p>
              <a:pPr algn="ctr"/>
              <a:r>
                <a:rPr lang="nl-NL" dirty="0" smtClean="0"/>
                <a:t>BD</a:t>
              </a:r>
              <a:endParaRPr lang="nl-NL" dirty="0"/>
            </a:p>
          </p:txBody>
        </p:sp>
        <p:sp>
          <p:nvSpPr>
            <p:cNvPr id="15" name="Stroomdiagram: Kaart 14"/>
            <p:cNvSpPr/>
            <p:nvPr/>
          </p:nvSpPr>
          <p:spPr>
            <a:xfrm>
              <a:off x="7303403" y="3655232"/>
              <a:ext cx="914400" cy="804672"/>
            </a:xfrm>
            <a:prstGeom prst="flowChartPunchedCar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 smtClean="0"/>
                <a:t>SBR</a:t>
              </a:r>
            </a:p>
            <a:p>
              <a:pPr algn="ctr"/>
              <a:r>
                <a:rPr lang="nl-NL" dirty="0" smtClean="0"/>
                <a:t>CBS</a:t>
              </a:r>
              <a:endParaRPr lang="nl-NL" dirty="0"/>
            </a:p>
          </p:txBody>
        </p:sp>
        <p:sp>
          <p:nvSpPr>
            <p:cNvPr id="16" name="Stroomdiagram: Kaart 15"/>
            <p:cNvSpPr/>
            <p:nvPr/>
          </p:nvSpPr>
          <p:spPr>
            <a:xfrm>
              <a:off x="7303403" y="4673720"/>
              <a:ext cx="914400" cy="804672"/>
            </a:xfrm>
            <a:prstGeom prst="flowChartPunchedCar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 smtClean="0"/>
                <a:t>SBR</a:t>
              </a:r>
            </a:p>
            <a:p>
              <a:pPr algn="ctr"/>
              <a:r>
                <a:rPr lang="nl-NL" dirty="0" smtClean="0"/>
                <a:t>Bank</a:t>
              </a:r>
              <a:endParaRPr lang="nl-NL" dirty="0"/>
            </a:p>
          </p:txBody>
        </p:sp>
        <p:cxnSp>
          <p:nvCxnSpPr>
            <p:cNvPr id="24" name="Rechte verbindingslijn met pijl 23"/>
            <p:cNvCxnSpPr>
              <a:stCxn id="12" idx="3"/>
              <a:endCxn id="50" idx="5"/>
            </p:cNvCxnSpPr>
            <p:nvPr/>
          </p:nvCxnSpPr>
          <p:spPr>
            <a:xfrm flipV="1">
              <a:off x="4309106" y="3062855"/>
              <a:ext cx="982717" cy="185665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Rechte verbindingslijn met pijl 25"/>
            <p:cNvCxnSpPr>
              <a:stCxn id="12" idx="3"/>
              <a:endCxn id="51" idx="5"/>
            </p:cNvCxnSpPr>
            <p:nvPr/>
          </p:nvCxnSpPr>
          <p:spPr>
            <a:xfrm>
              <a:off x="4309106" y="4919510"/>
              <a:ext cx="953193" cy="15654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8" name="Rechte verbindingslijn 1027"/>
            <p:cNvCxnSpPr>
              <a:stCxn id="50" idx="2"/>
              <a:endCxn id="13" idx="1"/>
            </p:cNvCxnSpPr>
            <p:nvPr/>
          </p:nvCxnSpPr>
          <p:spPr>
            <a:xfrm flipV="1">
              <a:off x="6279375" y="2011855"/>
              <a:ext cx="1024028" cy="105100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0" name="Rechte verbindingslijn 1029"/>
            <p:cNvCxnSpPr>
              <a:stCxn id="50" idx="2"/>
              <a:endCxn id="14" idx="1"/>
            </p:cNvCxnSpPr>
            <p:nvPr/>
          </p:nvCxnSpPr>
          <p:spPr>
            <a:xfrm flipV="1">
              <a:off x="6279375" y="3019421"/>
              <a:ext cx="1024028" cy="43434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2" name="Rechte verbindingslijn 1031"/>
            <p:cNvCxnSpPr>
              <a:stCxn id="50" idx="2"/>
              <a:endCxn id="15" idx="1"/>
            </p:cNvCxnSpPr>
            <p:nvPr/>
          </p:nvCxnSpPr>
          <p:spPr>
            <a:xfrm>
              <a:off x="6279375" y="3062855"/>
              <a:ext cx="1024028" cy="994713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Parallellogram 49"/>
            <p:cNvSpPr/>
            <p:nvPr/>
          </p:nvSpPr>
          <p:spPr>
            <a:xfrm>
              <a:off x="5177523" y="2605655"/>
              <a:ext cx="1216152" cy="914400"/>
            </a:xfrm>
            <a:prstGeom prst="parallelogram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 smtClean="0"/>
                <a:t>NT</a:t>
              </a:r>
            </a:p>
            <a:p>
              <a:pPr algn="ctr"/>
              <a:r>
                <a:rPr lang="nl-NL" dirty="0" smtClean="0"/>
                <a:t>Entry</a:t>
              </a:r>
            </a:p>
            <a:p>
              <a:pPr algn="ctr"/>
              <a:r>
                <a:rPr lang="nl-NL" dirty="0" smtClean="0"/>
                <a:t>points</a:t>
              </a:r>
              <a:endParaRPr lang="nl-NL" dirty="0"/>
            </a:p>
          </p:txBody>
        </p:sp>
        <p:sp>
          <p:nvSpPr>
            <p:cNvPr id="51" name="Parallellogram 50"/>
            <p:cNvSpPr/>
            <p:nvPr/>
          </p:nvSpPr>
          <p:spPr>
            <a:xfrm>
              <a:off x="5147999" y="4618856"/>
              <a:ext cx="1216152" cy="914400"/>
            </a:xfrm>
            <a:prstGeom prst="parallelogram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 smtClean="0"/>
                <a:t>BT</a:t>
              </a:r>
            </a:p>
            <a:p>
              <a:pPr algn="ctr"/>
              <a:r>
                <a:rPr lang="nl-NL" dirty="0" smtClean="0"/>
                <a:t>Entry</a:t>
              </a:r>
            </a:p>
            <a:p>
              <a:pPr algn="ctr"/>
              <a:r>
                <a:rPr lang="nl-NL" dirty="0" smtClean="0"/>
                <a:t>points</a:t>
              </a:r>
              <a:endParaRPr lang="nl-NL" dirty="0"/>
            </a:p>
          </p:txBody>
        </p:sp>
        <p:cxnSp>
          <p:nvCxnSpPr>
            <p:cNvPr id="1044" name="Rechte verbindingslijn 1043"/>
            <p:cNvCxnSpPr>
              <a:stCxn id="51" idx="2"/>
              <a:endCxn id="16" idx="1"/>
            </p:cNvCxnSpPr>
            <p:nvPr/>
          </p:nvCxnSpPr>
          <p:spPr>
            <a:xfrm>
              <a:off x="6249851" y="5076056"/>
              <a:ext cx="105355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Stroomdiagram: Opslag met directe toegang 53"/>
            <p:cNvSpPr/>
            <p:nvPr/>
          </p:nvSpPr>
          <p:spPr>
            <a:xfrm>
              <a:off x="698434" y="5690125"/>
              <a:ext cx="1202432" cy="685800"/>
            </a:xfrm>
            <a:prstGeom prst="flowChartMagneticDrum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 smtClean="0"/>
                <a:t>XAS</a:t>
              </a:r>
              <a:endParaRPr lang="nl-NL" dirty="0"/>
            </a:p>
          </p:txBody>
        </p:sp>
        <p:cxnSp>
          <p:nvCxnSpPr>
            <p:cNvPr id="56" name="Rechte verbindingslijn met pijl 55"/>
            <p:cNvCxnSpPr>
              <a:stCxn id="9" idx="2"/>
              <a:endCxn id="54" idx="0"/>
            </p:cNvCxnSpPr>
            <p:nvPr/>
          </p:nvCxnSpPr>
          <p:spPr>
            <a:xfrm flipH="1">
              <a:off x="1299650" y="2843679"/>
              <a:ext cx="2208222" cy="284644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Stroomdiagram: Opslag met directe toegang 120"/>
            <p:cNvSpPr/>
            <p:nvPr/>
          </p:nvSpPr>
          <p:spPr>
            <a:xfrm>
              <a:off x="698434" y="3459296"/>
              <a:ext cx="1202432" cy="685800"/>
            </a:xfrm>
            <a:prstGeom prst="flowChartMagneticDrum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 smtClean="0"/>
                <a:t>XAF</a:t>
              </a:r>
              <a:endParaRPr lang="nl-NL" dirty="0"/>
            </a:p>
          </p:txBody>
        </p:sp>
        <p:cxnSp>
          <p:nvCxnSpPr>
            <p:cNvPr id="1082" name="Rechte verbindingslijn met pijl 1081"/>
            <p:cNvCxnSpPr>
              <a:stCxn id="9" idx="2"/>
              <a:endCxn id="121" idx="0"/>
            </p:cNvCxnSpPr>
            <p:nvPr/>
          </p:nvCxnSpPr>
          <p:spPr>
            <a:xfrm flipH="1">
              <a:off x="1299650" y="2843679"/>
              <a:ext cx="2208222" cy="61561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3" name="TextBox 142"/>
            <p:cNvSpPr txBox="1"/>
            <p:nvPr/>
          </p:nvSpPr>
          <p:spPr>
            <a:xfrm>
              <a:off x="4907256" y="1557961"/>
              <a:ext cx="5533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b="1" dirty="0" smtClean="0"/>
                <a:t>SBR</a:t>
              </a:r>
              <a:endParaRPr lang="en-US" b="1" dirty="0"/>
            </a:p>
          </p:txBody>
        </p:sp>
      </p:grpSp>
      <p:grpSp>
        <p:nvGrpSpPr>
          <p:cNvPr id="34" name="Groep 33"/>
          <p:cNvGrpSpPr/>
          <p:nvPr/>
        </p:nvGrpSpPr>
        <p:grpSpPr>
          <a:xfrm>
            <a:off x="1316652" y="2849521"/>
            <a:ext cx="3992173" cy="2846446"/>
            <a:chOff x="1299650" y="2843679"/>
            <a:chExt cx="3992173" cy="2846446"/>
          </a:xfrm>
        </p:grpSpPr>
        <p:cxnSp>
          <p:nvCxnSpPr>
            <p:cNvPr id="35" name="Rechte verbindingslijn met pijl 34"/>
            <p:cNvCxnSpPr/>
            <p:nvPr/>
          </p:nvCxnSpPr>
          <p:spPr>
            <a:xfrm>
              <a:off x="3507872" y="2843679"/>
              <a:ext cx="0" cy="1769507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Parallellogram 1039"/>
            <p:cNvSpPr/>
            <p:nvPr/>
          </p:nvSpPr>
          <p:spPr>
            <a:xfrm>
              <a:off x="2950453" y="3344996"/>
              <a:ext cx="1216152" cy="914400"/>
            </a:xfrm>
            <a:prstGeom prst="parallelogram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b="1" dirty="0" smtClean="0"/>
                <a:t>RGS</a:t>
              </a:r>
              <a:endParaRPr lang="nl-NL" b="1" dirty="0"/>
            </a:p>
          </p:txBody>
        </p:sp>
        <p:cxnSp>
          <p:nvCxnSpPr>
            <p:cNvPr id="38" name="Rechte verbindingslijn met pijl 23"/>
            <p:cNvCxnSpPr>
              <a:stCxn id="36" idx="2"/>
            </p:cNvCxnSpPr>
            <p:nvPr/>
          </p:nvCxnSpPr>
          <p:spPr>
            <a:xfrm flipV="1">
              <a:off x="4052305" y="3062855"/>
              <a:ext cx="1239518" cy="739341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Rechte verbindingslijn met pijl 23"/>
            <p:cNvCxnSpPr>
              <a:stCxn id="36" idx="2"/>
            </p:cNvCxnSpPr>
            <p:nvPr/>
          </p:nvCxnSpPr>
          <p:spPr>
            <a:xfrm>
              <a:off x="4052305" y="3802196"/>
              <a:ext cx="1209994" cy="127386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Rechte verbindingslijn 40"/>
            <p:cNvCxnSpPr/>
            <p:nvPr/>
          </p:nvCxnSpPr>
          <p:spPr>
            <a:xfrm>
              <a:off x="1299650" y="4145096"/>
              <a:ext cx="0" cy="1545029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Rechte verbindingslijn 41"/>
            <p:cNvCxnSpPr>
              <a:endCxn id="36" idx="5"/>
            </p:cNvCxnSpPr>
            <p:nvPr/>
          </p:nvCxnSpPr>
          <p:spPr>
            <a:xfrm>
              <a:off x="1900866" y="3802196"/>
              <a:ext cx="1163887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Rechte verbindingslijn 42"/>
            <p:cNvCxnSpPr/>
            <p:nvPr/>
          </p:nvCxnSpPr>
          <p:spPr>
            <a:xfrm flipH="1" flipV="1">
              <a:off x="1299650" y="4917610"/>
              <a:ext cx="1406988" cy="19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24759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c796f563becb3ae1ffb7cdf9b275ea262e688d55"/>
  <p:tag name="ISPRING_RESOURCE_PATHS_HASH_2" val="a38aba51e032edb7196b357864dfde99d12428de"/>
</p:tagLst>
</file>

<file path=ppt/theme/theme1.xml><?xml version="1.0" encoding="utf-8"?>
<a:theme xmlns:a="http://schemas.openxmlformats.org/drawingml/2006/main" name="Kantoorthema">
  <a:themeElements>
    <a:clrScheme name="Blauw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568</Words>
  <Application>Microsoft Office PowerPoint</Application>
  <PresentationFormat>Diavoorstelling (4:3)</PresentationFormat>
  <Paragraphs>183</Paragraphs>
  <Slides>15</Slides>
  <Notes>7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20" baseType="lpstr">
      <vt:lpstr>ＭＳ Ｐゴシック</vt:lpstr>
      <vt:lpstr>Arial</vt:lpstr>
      <vt:lpstr>Calibri</vt:lpstr>
      <vt:lpstr>Tahoma</vt:lpstr>
      <vt:lpstr>Kantoorthema</vt:lpstr>
      <vt:lpstr>Referentie Grootboekschema “Van grootste gemene deler naar kleinste gemene veelvoud”</vt:lpstr>
      <vt:lpstr>Waarom een RGS?  “Een IKEA model voor verantwoording”</vt:lpstr>
      <vt:lpstr>Uitgangspunten van het RGS</vt:lpstr>
      <vt:lpstr>Wat is het RGS?</vt:lpstr>
      <vt:lpstr>Snapshot RGS</vt:lpstr>
      <vt:lpstr>Bijzondere kenmerken RGS</vt:lpstr>
      <vt:lpstr>Belang van de referentiecode</vt:lpstr>
      <vt:lpstr>Uitbreidbaar (extensies)</vt:lpstr>
      <vt:lpstr>Relatie met SBR</vt:lpstr>
      <vt:lpstr>Relatie met SBR</vt:lpstr>
      <vt:lpstr>Mapping RGS - SBR</vt:lpstr>
      <vt:lpstr>RGS: voordelen voor de ondernemer</vt:lpstr>
      <vt:lpstr>RGS: voordelen voor de intermediair</vt:lpstr>
      <vt:lpstr>RGS: voordelen voor uitvragende partijen</vt:lpstr>
      <vt:lpstr>Meer informatie over het RGS: www.referentiegrootboekschema.nl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Referentie Grootboekschema</dc:title>
  <dc:creator>jhg.kinds@planet.nl</dc:creator>
  <cp:lastModifiedBy>Harold Kinds | SRA</cp:lastModifiedBy>
  <cp:revision>120</cp:revision>
  <dcterms:created xsi:type="dcterms:W3CDTF">2013-09-22T19:21:14Z</dcterms:created>
  <dcterms:modified xsi:type="dcterms:W3CDTF">2014-06-24T08:37:08Z</dcterms:modified>
</cp:coreProperties>
</file>