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92" r:id="rId4"/>
    <p:sldId id="293" r:id="rId5"/>
    <p:sldId id="294" r:id="rId6"/>
    <p:sldId id="295" r:id="rId7"/>
  </p:sldIdLst>
  <p:sldSz cx="9144000" cy="6858000" type="screen4x3"/>
  <p:notesSz cx="6858000" cy="9144000"/>
  <p:custDataLst>
    <p:tags r:id="rId9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n Ende, Dave (NL - Utrecht)" initials="VdED(-U" lastIdx="5" clrIdx="0">
    <p:extLst/>
  </p:cmAuthor>
  <p:cmAuthor id="2" name="Arnoldus, F." initials="A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378-D860-47C5-BFCF-F079147048FE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9A93F-D0C8-452C-802C-04222D3A70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90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9A93F-D0C8-452C-802C-04222D3A701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23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F36E-CC52-4274-B2F9-3AC53BA67779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1266" name="Tijdelijke aanduiding voor dianumm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9556DD3-0899-4F2B-B4EA-A83DAAAC5642}" type="slidenum">
              <a:rPr lang="nl-NL" altLang="nl-NL" sz="1200">
                <a:ea typeface="ＭＳ Ｐゴシック" pitchFamily="34" charset="-128"/>
              </a:rPr>
              <a:pPr algn="r" eaLnBrk="1" hangingPunct="1"/>
              <a:t>2</a:t>
            </a:fld>
            <a:endParaRPr lang="nl-NL" altLang="nl-NL" sz="1200">
              <a:ea typeface="ＭＳ Ｐゴシック" pitchFamily="34" charset="-128"/>
            </a:endParaRPr>
          </a:p>
        </p:txBody>
      </p:sp>
      <p:sp>
        <p:nvSpPr>
          <p:cNvPr id="1126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177800" algn="l"/>
              </a:tabLst>
            </a:pPr>
            <a:endParaRPr lang="en-US" altLang="nl-NL" sz="1000" dirty="0">
              <a:cs typeface="Arial" charset="0"/>
            </a:endParaRPr>
          </a:p>
        </p:txBody>
      </p:sp>
      <p:sp>
        <p:nvSpPr>
          <p:cNvPr id="1126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52" tIns="44026" rIns="88052" bIns="44026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DF1E753-1724-4177-9E21-62BF5F47BAAD}" type="slidenum">
              <a:rPr lang="nl-NL" altLang="nl-NL" sz="1000">
                <a:ea typeface="ＭＳ Ｐゴシック" pitchFamily="34" charset="-128"/>
              </a:rPr>
              <a:pPr algn="r" eaLnBrk="1" hangingPunct="1"/>
              <a:t>2</a:t>
            </a:fld>
            <a:endParaRPr lang="nl-NL" altLang="nl-NL" sz="1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51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F36E-CC52-4274-B2F9-3AC53BA67779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11266" name="Tijdelijke aanduiding voor dianumm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9556DD3-0899-4F2B-B4EA-A83DAAAC5642}" type="slidenum">
              <a:rPr lang="nl-NL" altLang="nl-NL" sz="1200">
                <a:ea typeface="ＭＳ Ｐゴシック" pitchFamily="34" charset="-128"/>
              </a:rPr>
              <a:pPr algn="r" eaLnBrk="1" hangingPunct="1"/>
              <a:t>3</a:t>
            </a:fld>
            <a:endParaRPr lang="nl-NL" altLang="nl-NL" sz="1200">
              <a:ea typeface="ＭＳ Ｐゴシック" pitchFamily="34" charset="-128"/>
            </a:endParaRPr>
          </a:p>
        </p:txBody>
      </p:sp>
      <p:sp>
        <p:nvSpPr>
          <p:cNvPr id="1126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177800" algn="l"/>
              </a:tabLst>
            </a:pPr>
            <a:endParaRPr lang="en-US" altLang="nl-NL" sz="1000" dirty="0">
              <a:cs typeface="Arial" charset="0"/>
            </a:endParaRPr>
          </a:p>
        </p:txBody>
      </p:sp>
      <p:sp>
        <p:nvSpPr>
          <p:cNvPr id="1126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52" tIns="44026" rIns="88052" bIns="44026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DF1E753-1724-4177-9E21-62BF5F47BAAD}" type="slidenum">
              <a:rPr lang="nl-NL" altLang="nl-NL" sz="1000">
                <a:ea typeface="ＭＳ Ｐゴシック" pitchFamily="34" charset="-128"/>
              </a:rPr>
              <a:pPr algn="r" eaLnBrk="1" hangingPunct="1"/>
              <a:t>3</a:t>
            </a:fld>
            <a:endParaRPr lang="nl-NL" altLang="nl-NL" sz="1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51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F36E-CC52-4274-B2F9-3AC53BA67779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1266" name="Tijdelijke aanduiding voor dianumm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9556DD3-0899-4F2B-B4EA-A83DAAAC5642}" type="slidenum">
              <a:rPr lang="nl-NL" altLang="nl-NL" sz="1200">
                <a:ea typeface="ＭＳ Ｐゴシック" pitchFamily="34" charset="-128"/>
              </a:rPr>
              <a:pPr algn="r" eaLnBrk="1" hangingPunct="1"/>
              <a:t>4</a:t>
            </a:fld>
            <a:endParaRPr lang="nl-NL" altLang="nl-NL" sz="1200">
              <a:ea typeface="ＭＳ Ｐゴシック" pitchFamily="34" charset="-128"/>
            </a:endParaRPr>
          </a:p>
        </p:txBody>
      </p:sp>
      <p:sp>
        <p:nvSpPr>
          <p:cNvPr id="1126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177800" algn="l"/>
              </a:tabLst>
            </a:pPr>
            <a:endParaRPr lang="en-US" altLang="nl-NL" sz="1000" dirty="0">
              <a:cs typeface="Arial" charset="0"/>
            </a:endParaRPr>
          </a:p>
        </p:txBody>
      </p:sp>
      <p:sp>
        <p:nvSpPr>
          <p:cNvPr id="1126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52" tIns="44026" rIns="88052" bIns="44026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DF1E753-1724-4177-9E21-62BF5F47BAAD}" type="slidenum">
              <a:rPr lang="nl-NL" altLang="nl-NL" sz="1000">
                <a:ea typeface="ＭＳ Ｐゴシック" pitchFamily="34" charset="-128"/>
              </a:rPr>
              <a:pPr algn="r" eaLnBrk="1" hangingPunct="1"/>
              <a:t>4</a:t>
            </a:fld>
            <a:endParaRPr lang="nl-NL" altLang="nl-NL" sz="1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513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F36E-CC52-4274-B2F9-3AC53BA67779}" type="slidenum">
              <a:rPr lang="nl-NL" altLang="nl-NL">
                <a:solidFill>
                  <a:prstClr val="black"/>
                </a:solidFill>
              </a:rPr>
              <a:pPr/>
              <a:t>5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11266" name="Tijdelijke aanduiding voor dianumm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9556DD3-0899-4F2B-B4EA-A83DAAAC5642}" type="slidenum">
              <a:rPr lang="nl-NL" altLang="nl-NL" sz="1200">
                <a:solidFill>
                  <a:prstClr val="black"/>
                </a:solidFill>
                <a:ea typeface="ＭＳ Ｐゴシック" pitchFamily="34" charset="-128"/>
              </a:rPr>
              <a:pPr algn="r"/>
              <a:t>5</a:t>
            </a:fld>
            <a:endParaRPr lang="nl-NL" altLang="nl-NL" sz="12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26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177800" algn="l"/>
              </a:tabLst>
            </a:pPr>
            <a:endParaRPr lang="en-US" altLang="nl-NL" sz="1000" dirty="0">
              <a:cs typeface="Arial" charset="0"/>
            </a:endParaRPr>
          </a:p>
        </p:txBody>
      </p:sp>
      <p:sp>
        <p:nvSpPr>
          <p:cNvPr id="1126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52" tIns="44026" rIns="88052" bIns="44026" anchor="b"/>
          <a:lstStyle>
            <a:lvl1pPr defTabSz="896938">
              <a:defRPr>
                <a:solidFill>
                  <a:schemeClr val="tx1"/>
                </a:solidFill>
                <a:latin typeface="Arial" charset="0"/>
              </a:defRPr>
            </a:lvl1pPr>
            <a:lvl2pPr marL="728663" indent="-279400" defTabSz="896938">
              <a:defRPr>
                <a:solidFill>
                  <a:schemeClr val="tx1"/>
                </a:solidFill>
                <a:latin typeface="Arial" charset="0"/>
              </a:defRPr>
            </a:lvl2pPr>
            <a:lvl3pPr marL="1122363" indent="-225425" defTabSz="896938">
              <a:defRPr>
                <a:solidFill>
                  <a:schemeClr val="tx1"/>
                </a:solidFill>
                <a:latin typeface="Arial" charset="0"/>
              </a:defRPr>
            </a:lvl3pPr>
            <a:lvl4pPr marL="1570038" indent="-223838" defTabSz="896938">
              <a:defRPr>
                <a:solidFill>
                  <a:schemeClr val="tx1"/>
                </a:solidFill>
                <a:latin typeface="Arial" charset="0"/>
              </a:defRPr>
            </a:lvl4pPr>
            <a:lvl5pPr marL="2019300" indent="-225425" defTabSz="896938">
              <a:defRPr>
                <a:solidFill>
                  <a:schemeClr val="tx1"/>
                </a:solidFill>
                <a:latin typeface="Arial" charset="0"/>
              </a:defRPr>
            </a:lvl5pPr>
            <a:lvl6pPr marL="24765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37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09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100" indent="-225425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DF1E753-1724-4177-9E21-62BF5F47BAAD}" type="slidenum">
              <a:rPr lang="nl-NL" altLang="nl-NL" sz="1000">
                <a:solidFill>
                  <a:prstClr val="black"/>
                </a:solidFill>
                <a:ea typeface="ＭＳ Ｐゴシック" pitchFamily="34" charset="-128"/>
              </a:rPr>
              <a:pPr algn="r"/>
              <a:t>5</a:t>
            </a:fld>
            <a:endParaRPr lang="nl-NL" altLang="nl-NL" sz="100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51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9A93F-D0C8-452C-802C-04222D3A701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23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643" y="0"/>
            <a:ext cx="3810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59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26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893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850188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250825" y="1844675"/>
            <a:ext cx="8713788" cy="4537075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50825" y="6497638"/>
            <a:ext cx="1905000" cy="360362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95513" y="6497638"/>
            <a:ext cx="4897437" cy="360362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2950" y="6497638"/>
            <a:ext cx="1871663" cy="360362"/>
          </a:xfrm>
        </p:spPr>
        <p:txBody>
          <a:bodyPr/>
          <a:lstStyle>
            <a:lvl1pPr>
              <a:defRPr/>
            </a:lvl1pPr>
          </a:lstStyle>
          <a:p>
            <a:fld id="{B4487CAB-52F2-4653-9532-30919B8DF7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405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5314" cy="88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9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61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5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48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96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4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F0B5A-2B79-4C59-994B-D9A5626C437D}" type="datetimeFigureOut">
              <a:rPr lang="nl-NL" smtClean="0"/>
              <a:t>27-5-2014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7CD4-E370-4752-9AF4-7A3C293E52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75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971650"/>
          </a:xfrm>
        </p:spPr>
        <p:txBody>
          <a:bodyPr>
            <a:normAutofit/>
          </a:bodyPr>
          <a:lstStyle/>
          <a:p>
            <a:r>
              <a:rPr lang="nl-NL" i="1" dirty="0"/>
              <a:t>e</a:t>
            </a:r>
            <a:r>
              <a:rPr lang="nl-NL" i="1" dirty="0" smtClean="0"/>
              <a:t>n nu doorpakken…</a:t>
            </a:r>
            <a:endParaRPr lang="nl-NL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40000" lnSpcReduction="2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sz="5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Yao</a:t>
            </a:r>
            <a:r>
              <a:rPr lang="nl-NL" sz="5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-Hua Tan</a:t>
            </a:r>
          </a:p>
          <a:p>
            <a:r>
              <a:rPr lang="nl-NL" sz="5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Voorzitter Breed-expertoverleg RGS</a:t>
            </a:r>
            <a:endParaRPr lang="nl-NL" sz="5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dirty="0" smtClean="0"/>
              <a:t>De organisatie</a:t>
            </a:r>
            <a:endParaRPr lang="nl-NL" alt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525963"/>
          </a:xfrm>
        </p:spPr>
        <p:txBody>
          <a:bodyPr>
            <a:noAutofit/>
          </a:bodyPr>
          <a:lstStyle/>
          <a:p>
            <a:r>
              <a:rPr lang="nl-NL" altLang="nl-NL" dirty="0" smtClean="0"/>
              <a:t>Breed expertoverleg RGS, bestaande uit: </a:t>
            </a:r>
          </a:p>
          <a:p>
            <a:pPr lvl="1"/>
            <a:r>
              <a:rPr lang="nl-NL" altLang="nl-NL" sz="2400" dirty="0" smtClean="0"/>
              <a:t>Deelnemers van private en publieke organisaties met mandaat van de eigen organisatie en met de toezegging om actief aan de RGS-vervolgstappen te zullen bijdragen; </a:t>
            </a:r>
          </a:p>
          <a:p>
            <a:pPr lvl="1"/>
            <a:r>
              <a:rPr lang="nl-NL" altLang="nl-NL" sz="2400" dirty="0" smtClean="0"/>
              <a:t>De Bestuurlijk Portefeuillehouder RGS, </a:t>
            </a:r>
            <a:r>
              <a:rPr lang="nl-NL" altLang="nl-NL" sz="2400" dirty="0" err="1" smtClean="0"/>
              <a:t>Yao</a:t>
            </a:r>
            <a:r>
              <a:rPr lang="nl-NL" altLang="nl-NL" sz="2400" dirty="0" smtClean="0"/>
              <a:t>-Hua Tan, voorzitter van het Breed expertoverleg RGS;</a:t>
            </a:r>
          </a:p>
          <a:p>
            <a:pPr lvl="1"/>
            <a:r>
              <a:rPr lang="nl-NL" altLang="nl-NL" sz="2400" dirty="0" smtClean="0"/>
              <a:t>Tijdelijke werkorganisatie RGS, verantwoordelijk voor de voorbereiding , coördinatie en uitvoering van het overleg.</a:t>
            </a:r>
          </a:p>
          <a:p>
            <a:r>
              <a:rPr lang="nl-NL" altLang="nl-NL" sz="2800" dirty="0" smtClean="0"/>
              <a:t>SBR-Beraad</a:t>
            </a:r>
          </a:p>
          <a:p>
            <a:pPr lvl="1"/>
            <a:r>
              <a:rPr lang="nl-NL" altLang="nl-NL" sz="2400" dirty="0" smtClean="0"/>
              <a:t>RGS is een vast agendapunt van het SBR-Beraad. De Bestuurlijk Portefeuillehouder RGS zal in voorkomende gevallen aan het SBR-Beraad deelnemen.</a:t>
            </a:r>
          </a:p>
          <a:p>
            <a:endParaRPr lang="nl-NL" altLang="nl-N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dirty="0" smtClean="0"/>
              <a:t>De vervolgacties RGS</a:t>
            </a:r>
            <a:endParaRPr lang="nl-NL" alt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12776"/>
            <a:ext cx="8820472" cy="4525963"/>
          </a:xfrm>
        </p:spPr>
        <p:txBody>
          <a:bodyPr>
            <a:noAutofit/>
          </a:bodyPr>
          <a:lstStyle/>
          <a:p>
            <a:r>
              <a:rPr lang="nl-NL" altLang="nl-NL" dirty="0" smtClean="0"/>
              <a:t>Openbare consultatieronde van het RGS versie 1.0</a:t>
            </a:r>
            <a:endParaRPr lang="nl-NL" altLang="nl-NL" sz="2400" dirty="0" smtClean="0"/>
          </a:p>
          <a:p>
            <a:pPr lvl="1"/>
            <a:r>
              <a:rPr lang="nl-NL" altLang="nl-NL" sz="2400" dirty="0" smtClean="0"/>
              <a:t>Van 27 mei tot en met 25 juni 2014 kan een ieder reageren op het RGS versie 1.0 (</a:t>
            </a:r>
            <a:r>
              <a:rPr lang="nl-NL" altLang="nl-NL" sz="2000" dirty="0" smtClean="0"/>
              <a:t>voorkeur om dat via de RGS-website te doen</a:t>
            </a:r>
            <a:r>
              <a:rPr lang="nl-NL" altLang="nl-NL" sz="2400" dirty="0" smtClean="0"/>
              <a:t>);</a:t>
            </a:r>
          </a:p>
          <a:p>
            <a:pPr lvl="1"/>
            <a:r>
              <a:rPr lang="nl-NL" altLang="nl-NL" sz="2400" dirty="0" smtClean="0"/>
              <a:t>De reacties, met advies, zullen aan het Breed expertoverleg RGS worden voorgelegd;</a:t>
            </a:r>
          </a:p>
          <a:p>
            <a:pPr lvl="1"/>
            <a:r>
              <a:rPr lang="nl-NL" altLang="nl-NL" sz="2400" dirty="0" smtClean="0"/>
              <a:t>Op 8 juli 2014 zal door het Breed expertoverleg RGS versie 1.1 van het RGS worden vastgesteld.</a:t>
            </a:r>
          </a:p>
          <a:p>
            <a:r>
              <a:rPr lang="nl-NL" altLang="nl-NL" dirty="0" smtClean="0"/>
              <a:t>Stappenplan voor de implementatie RGS</a:t>
            </a:r>
          </a:p>
          <a:p>
            <a:pPr lvl="1"/>
            <a:r>
              <a:rPr lang="nl-NL" altLang="nl-NL" sz="2400" dirty="0">
                <a:solidFill>
                  <a:prstClr val="black"/>
                </a:solidFill>
              </a:rPr>
              <a:t>Op 8 juli 2014 zal door het Breed expertoverleg RGS </a:t>
            </a:r>
            <a:r>
              <a:rPr lang="nl-NL" altLang="nl-NL" sz="2400" dirty="0" smtClean="0">
                <a:solidFill>
                  <a:prstClr val="black"/>
                </a:solidFill>
              </a:rPr>
              <a:t>het stappenplan voor de implementatie, opgesteld door de tijdelijke werkorganisatie RGS, worden vastgesteld.</a:t>
            </a: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183269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8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/>
          </a:bodyPr>
          <a:lstStyle/>
          <a:p>
            <a:r>
              <a:rPr lang="nl-NL" altLang="nl-NL" dirty="0" smtClean="0"/>
              <a:t>Stappenplan implementatie RGS</a:t>
            </a:r>
            <a:endParaRPr lang="nl-NL" alt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Autofit/>
          </a:bodyPr>
          <a:lstStyle/>
          <a:p>
            <a:r>
              <a:rPr lang="nl-NL" altLang="nl-NL" dirty="0" smtClean="0"/>
              <a:t>Communicatie(plan) RGS</a:t>
            </a:r>
          </a:p>
          <a:p>
            <a:pPr marL="0" indent="0" defTabSz="792163">
              <a:buNone/>
              <a:tabLst>
                <a:tab pos="533400" algn="l"/>
              </a:tabLst>
            </a:pPr>
            <a:r>
              <a:rPr lang="nl-NL" altLang="nl-NL" dirty="0" smtClean="0"/>
              <a:t>	- markt informeren via </a:t>
            </a:r>
            <a:r>
              <a:rPr lang="nl-NL" altLang="nl-NL" dirty="0"/>
              <a:t>de </a:t>
            </a:r>
            <a:r>
              <a:rPr lang="nl-NL" altLang="nl-NL" dirty="0" smtClean="0"/>
              <a:t>koepels over RGS</a:t>
            </a:r>
          </a:p>
          <a:p>
            <a:pPr marL="0" indent="0" defTabSz="792163">
              <a:buNone/>
              <a:tabLst>
                <a:tab pos="533400" algn="l"/>
              </a:tabLst>
            </a:pPr>
            <a:r>
              <a:rPr lang="nl-NL" altLang="nl-NL" dirty="0"/>
              <a:t>	</a:t>
            </a:r>
            <a:r>
              <a:rPr lang="nl-NL" altLang="nl-NL" dirty="0" smtClean="0"/>
              <a:t>- coördinatie bij de tijdelijke werkorganisatie</a:t>
            </a:r>
          </a:p>
          <a:p>
            <a:r>
              <a:rPr lang="nl-NL" altLang="nl-NL" dirty="0" smtClean="0"/>
              <a:t>Beheer en coördinatie website en helpdesk</a:t>
            </a:r>
            <a:r>
              <a:rPr lang="nl-NL" altLang="nl-NL" dirty="0"/>
              <a:t>	</a:t>
            </a:r>
            <a:endParaRPr lang="nl-NL" altLang="nl-NL" dirty="0" smtClean="0"/>
          </a:p>
          <a:p>
            <a:r>
              <a:rPr lang="nl-NL" altLang="nl-NL" dirty="0" smtClean="0"/>
              <a:t>Uitwerken beheer RGS-standaard</a:t>
            </a:r>
          </a:p>
          <a:p>
            <a:r>
              <a:rPr lang="nl-NL" altLang="nl-NL" dirty="0" smtClean="0"/>
              <a:t>Uitwerken licentievrije </a:t>
            </a:r>
            <a:r>
              <a:rPr lang="nl-NL" altLang="nl-NL" dirty="0"/>
              <a:t>gebruik </a:t>
            </a:r>
            <a:r>
              <a:rPr lang="nl-NL" altLang="nl-NL" dirty="0" smtClean="0"/>
              <a:t>RGS</a:t>
            </a:r>
          </a:p>
          <a:p>
            <a:pPr marL="533400" lvl="2" indent="0">
              <a:buNone/>
            </a:pPr>
            <a:r>
              <a:rPr lang="nl-NL" altLang="nl-NL" sz="3200" dirty="0" smtClean="0"/>
              <a:t>- Creative </a:t>
            </a:r>
            <a:r>
              <a:rPr lang="nl-NL" altLang="nl-NL" sz="3200" dirty="0" err="1"/>
              <a:t>C</a:t>
            </a:r>
            <a:r>
              <a:rPr lang="nl-NL" altLang="nl-NL" sz="3200" dirty="0" err="1" smtClean="0"/>
              <a:t>ommons</a:t>
            </a:r>
            <a:r>
              <a:rPr lang="nl-NL" altLang="nl-NL" sz="3200" dirty="0" smtClean="0"/>
              <a:t> Zero verklaring (CC0)</a:t>
            </a: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183269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Autofit/>
          </a:bodyPr>
          <a:lstStyle/>
          <a:p>
            <a:r>
              <a:rPr lang="nl-NL" altLang="nl-NL" dirty="0" smtClean="0"/>
              <a:t>Initiëren en coördineren van de RGS-ketentest</a:t>
            </a:r>
          </a:p>
          <a:p>
            <a:pPr lvl="1"/>
            <a:r>
              <a:rPr lang="nl-NL" altLang="nl-NL" sz="3200" dirty="0" smtClean="0"/>
              <a:t> </a:t>
            </a:r>
            <a:r>
              <a:rPr lang="nl-NL" altLang="nl-NL" sz="3000" dirty="0" smtClean="0"/>
              <a:t>van eerste vastlegging tot verwerking rapportage</a:t>
            </a:r>
          </a:p>
          <a:p>
            <a:r>
              <a:rPr lang="nl-NL" altLang="nl-NL" dirty="0" smtClean="0"/>
              <a:t>Beschrijven eigenaarschap van de RGS-gegevens </a:t>
            </a:r>
          </a:p>
          <a:p>
            <a:r>
              <a:rPr lang="nl-NL" altLang="nl-NL" dirty="0" smtClean="0"/>
              <a:t>Opstellen voorstel samenwerking RGS – SBR</a:t>
            </a:r>
          </a:p>
          <a:p>
            <a:pPr lvl="1"/>
            <a:r>
              <a:rPr lang="nl-NL" altLang="nl-NL" sz="3000" dirty="0" smtClean="0"/>
              <a:t>RGS mogelijk onderbrengen in SBR-</a:t>
            </a:r>
            <a:r>
              <a:rPr lang="nl-NL" altLang="nl-NL" sz="3000" dirty="0" err="1" smtClean="0"/>
              <a:t>governance</a:t>
            </a:r>
            <a:r>
              <a:rPr lang="nl-NL" altLang="nl-NL" sz="3000" dirty="0" smtClean="0"/>
              <a:t> </a:t>
            </a:r>
          </a:p>
          <a:p>
            <a:r>
              <a:rPr lang="nl-NL" altLang="nl-NL" dirty="0" smtClean="0"/>
              <a:t>Opstellen begroting van out-of-pocket kosten</a:t>
            </a:r>
          </a:p>
          <a:p>
            <a:r>
              <a:rPr lang="nl-NL" altLang="nl-NL" dirty="0" smtClean="0"/>
              <a:t>Opstellen van een planning van het stappenplan</a:t>
            </a:r>
          </a:p>
          <a:p>
            <a:r>
              <a:rPr lang="nl-NL" altLang="nl-NL" dirty="0" smtClean="0"/>
              <a:t>Evaluatie voorbereiden over implementatie RGS</a:t>
            </a:r>
          </a:p>
          <a:p>
            <a:endParaRPr lang="nl-NL" altLang="nl-NL" dirty="0" smtClean="0"/>
          </a:p>
          <a:p>
            <a:endParaRPr lang="nl-NL" altLang="nl-NL" dirty="0" smtClean="0"/>
          </a:p>
          <a:p>
            <a:pPr marL="0" indent="0">
              <a:buNone/>
            </a:pPr>
            <a:endParaRPr lang="nl-NL" altLang="nl-NL" dirty="0" smtClean="0"/>
          </a:p>
        </p:txBody>
      </p:sp>
      <p:sp>
        <p:nvSpPr>
          <p:cNvPr id="6" name="Titel 18"/>
          <p:cNvSpPr txBox="1">
            <a:spLocks/>
          </p:cNvSpPr>
          <p:nvPr/>
        </p:nvSpPr>
        <p:spPr>
          <a:xfrm>
            <a:off x="251520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smtClean="0"/>
              <a:t>Stappenplan implementatie RGS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132991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113534"/>
            <a:ext cx="8640960" cy="1971650"/>
          </a:xfrm>
        </p:spPr>
        <p:txBody>
          <a:bodyPr>
            <a:normAutofit fontScale="90000"/>
          </a:bodyPr>
          <a:lstStyle/>
          <a:p>
            <a:r>
              <a:rPr lang="nl-NL" sz="4000" i="1" dirty="0" smtClean="0"/>
              <a:t>www.referentiegrootboekschema.nl</a:t>
            </a:r>
            <a:br>
              <a:rPr lang="nl-NL" sz="4000" i="1" dirty="0" smtClean="0"/>
            </a:br>
            <a:r>
              <a:rPr lang="nl-NL" sz="4000" i="1" dirty="0" smtClean="0"/>
              <a:t/>
            </a:r>
            <a:br>
              <a:rPr lang="nl-NL" sz="4000" i="1" dirty="0" smtClean="0"/>
            </a:br>
            <a:r>
              <a:rPr lang="nl-NL" sz="4000" i="1" dirty="0" smtClean="0"/>
              <a:t>het </a:t>
            </a:r>
            <a:r>
              <a:rPr lang="nl-NL" sz="4000" dirty="0" smtClean="0"/>
              <a:t>kanaal voor uw reacties</a:t>
            </a:r>
            <a:br>
              <a:rPr lang="nl-NL" sz="4000" dirty="0" smtClean="0"/>
            </a:br>
            <a:r>
              <a:rPr lang="nl-NL" sz="4000" dirty="0" smtClean="0"/>
              <a:t>en om geïnformeerd te blijven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736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96f563becb3ae1ffb7cdf9b275ea262e688d55"/>
  <p:tag name="ISPRING_RESOURCE_PATHS_HASH_2" val="a38aba51e032edb7196b357864dfde99d12428de"/>
</p:tagLst>
</file>

<file path=ppt/theme/theme1.xml><?xml version="1.0" encoding="utf-8"?>
<a:theme xmlns:a="http://schemas.openxmlformats.org/drawingml/2006/main" name="Kantoorthema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264</Words>
  <Application>Microsoft Office PowerPoint</Application>
  <PresentationFormat>Diavoorstelling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en nu doorpakken…</vt:lpstr>
      <vt:lpstr>De organisatie</vt:lpstr>
      <vt:lpstr>De vervolgacties RGS</vt:lpstr>
      <vt:lpstr>Stappenplan implementatie RGS</vt:lpstr>
      <vt:lpstr>PowerPoint-presentatie</vt:lpstr>
      <vt:lpstr>www.referentiegrootboekschema.nl  het kanaal voor uw reacties en om geïnformeerd te blijven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Referentie Grootboekschema</dc:title>
  <dc:creator>jhg.kinds@planet.nl</dc:creator>
  <cp:lastModifiedBy>Fred van Ipenburg</cp:lastModifiedBy>
  <cp:revision>127</cp:revision>
  <dcterms:created xsi:type="dcterms:W3CDTF">2013-09-22T19:21:14Z</dcterms:created>
  <dcterms:modified xsi:type="dcterms:W3CDTF">2014-05-27T10:00:19Z</dcterms:modified>
</cp:coreProperties>
</file>