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85DB-B022-474F-879C-044A0D164190}" type="datetimeFigureOut">
              <a:rPr lang="nl-NL" smtClean="0"/>
              <a:t>4-7-2017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8FEC-A11F-324D-963E-40D4FDC951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85DB-B022-474F-879C-044A0D164190}" type="datetimeFigureOut">
              <a:rPr lang="nl-NL" smtClean="0"/>
              <a:t>4-7-2017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8FEC-A11F-324D-963E-40D4FDC951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85DB-B022-474F-879C-044A0D164190}" type="datetimeFigureOut">
              <a:rPr lang="nl-NL" smtClean="0"/>
              <a:t>4-7-2017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8FEC-A11F-324D-963E-40D4FDC951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85DB-B022-474F-879C-044A0D164190}" type="datetimeFigureOut">
              <a:rPr lang="nl-NL" smtClean="0"/>
              <a:t>4-7-2017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8FEC-A11F-324D-963E-40D4FDC951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85DB-B022-474F-879C-044A0D164190}" type="datetimeFigureOut">
              <a:rPr lang="nl-NL" smtClean="0"/>
              <a:t>4-7-2017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8FEC-A11F-324D-963E-40D4FDC951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85DB-B022-474F-879C-044A0D164190}" type="datetimeFigureOut">
              <a:rPr lang="nl-NL" smtClean="0"/>
              <a:t>4-7-2017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8FEC-A11F-324D-963E-40D4FDC951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85DB-B022-474F-879C-044A0D164190}" type="datetimeFigureOut">
              <a:rPr lang="nl-NL" smtClean="0"/>
              <a:t>4-7-2017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8FEC-A11F-324D-963E-40D4FDC951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85DB-B022-474F-879C-044A0D164190}" type="datetimeFigureOut">
              <a:rPr lang="nl-NL" smtClean="0"/>
              <a:t>4-7-2017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8FEC-A11F-324D-963E-40D4FDC951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85DB-B022-474F-879C-044A0D164190}" type="datetimeFigureOut">
              <a:rPr lang="nl-NL" smtClean="0"/>
              <a:t>4-7-2017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8FEC-A11F-324D-963E-40D4FDC951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85DB-B022-474F-879C-044A0D164190}" type="datetimeFigureOut">
              <a:rPr lang="nl-NL" smtClean="0"/>
              <a:t>4-7-2017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8FEC-A11F-324D-963E-40D4FDC951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85DB-B022-474F-879C-044A0D164190}" type="datetimeFigureOut">
              <a:rPr lang="nl-NL" smtClean="0"/>
              <a:t>4-7-2017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8FEC-A11F-324D-963E-40D4FDC951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285DB-B022-474F-879C-044A0D164190}" type="datetimeFigureOut">
              <a:rPr lang="nl-NL" smtClean="0"/>
              <a:t>4-7-2017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8FEC-A11F-324D-963E-40D4FDC951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707" y="1497211"/>
            <a:ext cx="3131443" cy="22348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5537" y="217490"/>
            <a:ext cx="6643688" cy="105409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RGS, UBL, SBR, klinkt goed.</a:t>
            </a:r>
            <a:br>
              <a:rPr lang="nl-NL" dirty="0" smtClean="0"/>
            </a:br>
            <a:r>
              <a:rPr lang="nl-NL" dirty="0" smtClean="0"/>
              <a:t>Ook in de praktijk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07319" y="3828463"/>
            <a:ext cx="7974906" cy="2714625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b="1" dirty="0" smtClean="0"/>
              <a:t>Introductie: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nl-NL" dirty="0" smtClean="0"/>
              <a:t>Samenstelpraktijk, nadruk op advies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nl-NL" dirty="0" smtClean="0"/>
              <a:t>2 locaties, 24 </a:t>
            </a:r>
            <a:r>
              <a:rPr lang="nl-NL" dirty="0" err="1" smtClean="0"/>
              <a:t>teamplayers</a:t>
            </a:r>
            <a:endParaRPr lang="nl-NL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nl-NL" dirty="0" smtClean="0"/>
              <a:t>Lid kopgroep RGS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nl-NL" dirty="0" smtClean="0"/>
              <a:t>Innovator, betrokken bij meerdere innovatietrajecten.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nl-NL" dirty="0" smtClean="0"/>
              <a:t>Ondersteuning collega praktijken bij veranderingsproces en implementatie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N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320" y="1497212"/>
            <a:ext cx="3645371" cy="132529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787702" y="3351818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Mr. André Bos AA RB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1" y="1"/>
            <a:ext cx="6772275" cy="1185863"/>
          </a:xfrm>
        </p:spPr>
        <p:txBody>
          <a:bodyPr>
            <a:normAutofit/>
          </a:bodyPr>
          <a:lstStyle/>
          <a:p>
            <a:r>
              <a:rPr lang="nl-NL" dirty="0" smtClean="0"/>
              <a:t>RGS, UBL</a:t>
            </a:r>
            <a:r>
              <a:rPr lang="nl-NL" smtClean="0"/>
              <a:t>, SBR</a:t>
            </a:r>
            <a:r>
              <a:rPr lang="nl-NL"/>
              <a:t> </a:t>
            </a:r>
            <a:r>
              <a:rPr lang="nl-NL" smtClean="0"/>
              <a:t>in de praktijk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8326" y="1428751"/>
            <a:ext cx="5586412" cy="50720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b="1" dirty="0" smtClean="0"/>
              <a:t>Praktijkvoorbeeld:</a:t>
            </a:r>
            <a:endParaRPr lang="nl-NL" i="1" dirty="0"/>
          </a:p>
          <a:p>
            <a:pPr marL="0" indent="0">
              <a:spcBef>
                <a:spcPts val="0"/>
              </a:spcBef>
              <a:buNone/>
            </a:pPr>
            <a:endParaRPr lang="nl-NL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l-NL" i="1" dirty="0" err="1" smtClean="0"/>
              <a:t>Realtime</a:t>
            </a:r>
            <a:r>
              <a:rPr lang="nl-NL" i="1" dirty="0" smtClean="0"/>
              <a:t> online demo:</a:t>
            </a:r>
          </a:p>
          <a:p>
            <a:pPr marL="0" indent="0">
              <a:spcBef>
                <a:spcPts val="0"/>
              </a:spcBef>
              <a:buNone/>
            </a:pPr>
            <a:endParaRPr lang="nl-NL" i="1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Rekenschema -&gt; RGS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RGS - SBR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SBR -&gt; dashboards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SBR -&gt; uitvragende partijen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320" y="2000251"/>
            <a:ext cx="4100513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1" y="1"/>
            <a:ext cx="6772275" cy="1185863"/>
          </a:xfrm>
        </p:spPr>
        <p:txBody>
          <a:bodyPr>
            <a:normAutofit/>
          </a:bodyPr>
          <a:lstStyle/>
          <a:p>
            <a:r>
              <a:rPr lang="nl-NL" dirty="0" smtClean="0"/>
              <a:t>RGS, UBL</a:t>
            </a:r>
            <a:r>
              <a:rPr lang="nl-NL" smtClean="0"/>
              <a:t>, SBR</a:t>
            </a:r>
            <a:r>
              <a:rPr lang="nl-NL"/>
              <a:t> </a:t>
            </a:r>
            <a:r>
              <a:rPr lang="nl-NL" smtClean="0"/>
              <a:t>in de praktijk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8327" y="1428751"/>
            <a:ext cx="5272087" cy="50720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b="1" dirty="0" smtClean="0"/>
              <a:t>Samenvatting:</a:t>
            </a:r>
            <a:endParaRPr lang="nl-NL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i="1" dirty="0" smtClean="0"/>
              <a:t>Door inzet van nieuwe technieken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l-NL" i="1" dirty="0" smtClean="0"/>
              <a:t>Boekhouden verdwijnt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l-NL" i="1" dirty="0" smtClean="0"/>
              <a:t>Jaarrekening ondergeschikt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l-NL" i="1" dirty="0" smtClean="0"/>
              <a:t>Efficiency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l-NL" i="1" dirty="0" smtClean="0"/>
              <a:t>Online </a:t>
            </a:r>
            <a:r>
              <a:rPr lang="nl-NL" i="1" dirty="0" err="1" smtClean="0"/>
              <a:t>realtime</a:t>
            </a:r>
            <a:r>
              <a:rPr lang="nl-NL" i="1" dirty="0" smtClean="0"/>
              <a:t> rapporteren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l-NL" i="1" dirty="0" smtClean="0"/>
              <a:t>Betere spreiding werk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l-NL" i="1" dirty="0" smtClean="0"/>
              <a:t>Meer contactmomenten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l-NL" i="1" dirty="0" smtClean="0"/>
              <a:t>Werk wordt zichtbaar voor cliënt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l-NL" i="1" dirty="0" smtClean="0"/>
              <a:t>Meer waardering voor de medewerker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l-NL" i="1" dirty="0" smtClean="0"/>
              <a:t>Geen omzetverlies maar hoger door nieuwe diensten.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l-NL" i="1" dirty="0" smtClean="0"/>
              <a:t>U loopt weer voorop!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13" y="2343150"/>
            <a:ext cx="3843338" cy="24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1" y="1"/>
            <a:ext cx="6772275" cy="1185863"/>
          </a:xfrm>
        </p:spPr>
        <p:txBody>
          <a:bodyPr>
            <a:normAutofit/>
          </a:bodyPr>
          <a:lstStyle/>
          <a:p>
            <a:r>
              <a:rPr lang="nl-NL" dirty="0" smtClean="0"/>
              <a:t>RGS, UBL</a:t>
            </a:r>
            <a:r>
              <a:rPr lang="nl-NL" smtClean="0"/>
              <a:t>, SBR</a:t>
            </a:r>
            <a:r>
              <a:rPr lang="nl-NL"/>
              <a:t> </a:t>
            </a:r>
            <a:r>
              <a:rPr lang="nl-NL" smtClean="0"/>
              <a:t>in de praktijk</a:t>
            </a:r>
            <a:endParaRPr lang="nl-NL" dirty="0" smtClean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1" y="1328738"/>
            <a:ext cx="3917115" cy="2571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229" y="3170238"/>
            <a:ext cx="3939303" cy="295910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209800" y="4965680"/>
            <a:ext cx="4243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Bedankt voor uw aandacht en veel succes!</a:t>
            </a: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1" y="1"/>
            <a:ext cx="6772275" cy="1185863"/>
          </a:xfrm>
        </p:spPr>
        <p:txBody>
          <a:bodyPr>
            <a:normAutofit/>
          </a:bodyPr>
          <a:lstStyle/>
          <a:p>
            <a:r>
              <a:rPr lang="nl-NL" dirty="0" smtClean="0"/>
              <a:t>RGS, UBL</a:t>
            </a:r>
            <a:r>
              <a:rPr lang="nl-NL" smtClean="0"/>
              <a:t>, SBR</a:t>
            </a:r>
            <a:r>
              <a:rPr lang="nl-NL"/>
              <a:t> </a:t>
            </a:r>
            <a:r>
              <a:rPr lang="nl-NL" smtClean="0"/>
              <a:t>in de praktijk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1" y="1900239"/>
            <a:ext cx="7515225" cy="413464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b="1" dirty="0" smtClean="0"/>
              <a:t>Hoe te beginnen: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 smtClean="0"/>
              <a:t>Strategische keuzes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nl-NL" i="1" dirty="0" smtClean="0"/>
              <a:t>businessmodel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nl-NL" i="1" dirty="0" smtClean="0"/>
              <a:t>IT structuur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nl-NL" i="1" dirty="0" smtClean="0"/>
              <a:t>leveranciers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nl-NL" i="1" dirty="0" err="1" smtClean="0"/>
              <a:t>teamplayers</a:t>
            </a:r>
            <a:endParaRPr lang="nl-NL" i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nl-NL" i="1" dirty="0" smtClean="0"/>
              <a:t>Cliënten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991519"/>
            <a:ext cx="3026469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1" y="1"/>
            <a:ext cx="6772275" cy="1185863"/>
          </a:xfrm>
        </p:spPr>
        <p:txBody>
          <a:bodyPr>
            <a:normAutofit/>
          </a:bodyPr>
          <a:lstStyle/>
          <a:p>
            <a:r>
              <a:rPr lang="nl-NL" dirty="0" smtClean="0"/>
              <a:t>RGS, UBL</a:t>
            </a:r>
            <a:r>
              <a:rPr lang="nl-NL" smtClean="0"/>
              <a:t>, SBR</a:t>
            </a:r>
            <a:r>
              <a:rPr lang="nl-NL"/>
              <a:t> </a:t>
            </a:r>
            <a:r>
              <a:rPr lang="nl-NL" smtClean="0"/>
              <a:t>in de praktijk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1" y="1900239"/>
            <a:ext cx="7515225" cy="413464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b="1" dirty="0" smtClean="0"/>
              <a:t>Het begint bij jezelf:</a:t>
            </a:r>
            <a:endParaRPr lang="nl-NL" dirty="0" smtClean="0"/>
          </a:p>
          <a:p>
            <a:pPr>
              <a:spcBef>
                <a:spcPts val="0"/>
              </a:spcBef>
            </a:pPr>
            <a:endParaRPr lang="nl-NL" i="1" dirty="0" smtClean="0"/>
          </a:p>
          <a:p>
            <a:pPr>
              <a:spcBef>
                <a:spcPts val="0"/>
              </a:spcBef>
            </a:pPr>
            <a:r>
              <a:rPr lang="nl-NL" i="1" dirty="0" smtClean="0"/>
              <a:t>Oriëntatie</a:t>
            </a:r>
          </a:p>
          <a:p>
            <a:pPr>
              <a:spcBef>
                <a:spcPts val="0"/>
              </a:spcBef>
            </a:pPr>
            <a:r>
              <a:rPr lang="nl-NL" i="1" dirty="0" smtClean="0"/>
              <a:t>kans </a:t>
            </a:r>
            <a:r>
              <a:rPr lang="nl-NL" i="1" dirty="0"/>
              <a:t>of bedreiging</a:t>
            </a:r>
          </a:p>
          <a:p>
            <a:pPr>
              <a:spcBef>
                <a:spcPts val="0"/>
              </a:spcBef>
            </a:pPr>
            <a:r>
              <a:rPr lang="nl-NL" i="1" dirty="0" smtClean="0"/>
              <a:t>Verwachtingen</a:t>
            </a:r>
          </a:p>
          <a:p>
            <a:pPr>
              <a:spcBef>
                <a:spcPts val="0"/>
              </a:spcBef>
            </a:pPr>
            <a:r>
              <a:rPr lang="nl-NL" i="1" dirty="0" smtClean="0"/>
              <a:t>planning</a:t>
            </a:r>
            <a:endParaRPr lang="nl-NL" i="1" dirty="0"/>
          </a:p>
          <a:p>
            <a:pPr>
              <a:spcBef>
                <a:spcPts val="0"/>
              </a:spcBef>
            </a:pPr>
            <a:r>
              <a:rPr lang="nl-NL" i="1" dirty="0" smtClean="0"/>
              <a:t>Uitdragen</a:t>
            </a:r>
          </a:p>
          <a:p>
            <a:pPr>
              <a:spcBef>
                <a:spcPts val="0"/>
              </a:spcBef>
            </a:pPr>
            <a:r>
              <a:rPr lang="nl-NL" i="1" dirty="0" err="1" smtClean="0"/>
              <a:t>mindsetting</a:t>
            </a:r>
            <a:endParaRPr lang="nl-NL" i="1" dirty="0" smtClean="0"/>
          </a:p>
          <a:p>
            <a:pPr>
              <a:spcBef>
                <a:spcPts val="0"/>
              </a:spcBef>
            </a:pPr>
            <a:endParaRPr lang="nl-NL" i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581" y="2143557"/>
            <a:ext cx="3331845" cy="36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1" y="1"/>
            <a:ext cx="6772275" cy="1185863"/>
          </a:xfrm>
        </p:spPr>
        <p:txBody>
          <a:bodyPr>
            <a:normAutofit/>
          </a:bodyPr>
          <a:lstStyle/>
          <a:p>
            <a:r>
              <a:rPr lang="nl-NL" dirty="0" smtClean="0"/>
              <a:t>RGS, UBL</a:t>
            </a:r>
            <a:r>
              <a:rPr lang="nl-NL" smtClean="0"/>
              <a:t>, SBR</a:t>
            </a:r>
            <a:r>
              <a:rPr lang="nl-NL"/>
              <a:t> </a:t>
            </a:r>
            <a:r>
              <a:rPr lang="nl-NL" smtClean="0"/>
              <a:t>in de praktijk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8325" y="1428752"/>
            <a:ext cx="7515225" cy="45148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b="1" dirty="0" smtClean="0"/>
              <a:t>Businessmodel aanpassen: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i="1" dirty="0" smtClean="0"/>
          </a:p>
          <a:p>
            <a:pPr>
              <a:spcBef>
                <a:spcPts val="0"/>
              </a:spcBef>
            </a:pPr>
            <a:r>
              <a:rPr lang="nl-NL" i="1" dirty="0" smtClean="0"/>
              <a:t>Team formeren</a:t>
            </a:r>
          </a:p>
          <a:p>
            <a:pPr>
              <a:spcBef>
                <a:spcPts val="0"/>
              </a:spcBef>
            </a:pPr>
            <a:r>
              <a:rPr lang="nl-NL" i="1" dirty="0" smtClean="0"/>
              <a:t>Tijdspad bepalen</a:t>
            </a:r>
            <a:endParaRPr lang="nl-NL" i="1" dirty="0"/>
          </a:p>
          <a:p>
            <a:pPr>
              <a:spcBef>
                <a:spcPts val="0"/>
              </a:spcBef>
            </a:pPr>
            <a:r>
              <a:rPr lang="nl-NL" i="1" dirty="0" smtClean="0"/>
              <a:t>Verwachtingen</a:t>
            </a:r>
          </a:p>
          <a:p>
            <a:pPr>
              <a:spcBef>
                <a:spcPts val="0"/>
              </a:spcBef>
            </a:pPr>
            <a:r>
              <a:rPr lang="nl-NL" i="1" dirty="0" smtClean="0"/>
              <a:t>Regie, </a:t>
            </a:r>
            <a:r>
              <a:rPr lang="nl-NL" i="1" dirty="0" err="1" smtClean="0"/>
              <a:t>fixed</a:t>
            </a:r>
            <a:r>
              <a:rPr lang="nl-NL" i="1" dirty="0" smtClean="0"/>
              <a:t> fee, termijnafspraken</a:t>
            </a:r>
            <a:endParaRPr lang="nl-NL" i="1" dirty="0"/>
          </a:p>
          <a:p>
            <a:pPr>
              <a:spcBef>
                <a:spcPts val="0"/>
              </a:spcBef>
            </a:pPr>
            <a:r>
              <a:rPr lang="nl-NL" i="1" dirty="0" smtClean="0"/>
              <a:t>Producten, abonnementen</a:t>
            </a:r>
          </a:p>
          <a:p>
            <a:pPr>
              <a:spcBef>
                <a:spcPts val="0"/>
              </a:spcBef>
            </a:pPr>
            <a:r>
              <a:rPr lang="nl-NL" i="1" dirty="0" smtClean="0"/>
              <a:t>Boekhouding wordt stuurinformatie!</a:t>
            </a:r>
          </a:p>
          <a:p>
            <a:pPr>
              <a:spcBef>
                <a:spcPts val="0"/>
              </a:spcBef>
            </a:pPr>
            <a:endParaRPr lang="nl-NL" i="1" dirty="0" smtClean="0"/>
          </a:p>
          <a:p>
            <a:pPr>
              <a:spcBef>
                <a:spcPts val="0"/>
              </a:spcBef>
            </a:pPr>
            <a:endParaRPr lang="nl-NL" i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461" y="1707179"/>
            <a:ext cx="4268854" cy="21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1" y="1"/>
            <a:ext cx="6772275" cy="1185863"/>
          </a:xfrm>
        </p:spPr>
        <p:txBody>
          <a:bodyPr>
            <a:normAutofit/>
          </a:bodyPr>
          <a:lstStyle/>
          <a:p>
            <a:r>
              <a:rPr lang="nl-NL" dirty="0" smtClean="0"/>
              <a:t>RGS, UBL</a:t>
            </a:r>
            <a:r>
              <a:rPr lang="nl-NL" smtClean="0"/>
              <a:t>, SBR</a:t>
            </a:r>
            <a:r>
              <a:rPr lang="nl-NL"/>
              <a:t> </a:t>
            </a:r>
            <a:r>
              <a:rPr lang="nl-NL" smtClean="0"/>
              <a:t>in de praktijk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8324" y="1428751"/>
            <a:ext cx="8158164" cy="46577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b="1" dirty="0" smtClean="0"/>
              <a:t>IT structuur:</a:t>
            </a:r>
            <a:endParaRPr lang="nl-NL" dirty="0" smtClean="0"/>
          </a:p>
          <a:p>
            <a:pPr>
              <a:spcBef>
                <a:spcPts val="0"/>
              </a:spcBef>
            </a:pPr>
            <a:endParaRPr lang="nl-NL" i="1" dirty="0" smtClean="0"/>
          </a:p>
          <a:p>
            <a:pPr>
              <a:spcBef>
                <a:spcPts val="0"/>
              </a:spcBef>
            </a:pPr>
            <a:r>
              <a:rPr lang="nl-NL" i="1" dirty="0" smtClean="0"/>
              <a:t>Cloudtoepassingen: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Boekhouding en P&amp;O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CRM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Goedkeuringsportaal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Rapportagetool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Aangiftesoftware</a:t>
            </a:r>
          </a:p>
          <a:p>
            <a:pPr lvl="1">
              <a:spcBef>
                <a:spcPts val="0"/>
              </a:spcBef>
            </a:pPr>
            <a:r>
              <a:rPr lang="nl-NL" i="1" dirty="0" err="1" smtClean="0"/>
              <a:t>Esign</a:t>
            </a:r>
            <a:endParaRPr lang="nl-NL" i="1" dirty="0" smtClean="0"/>
          </a:p>
          <a:p>
            <a:pPr lvl="1">
              <a:spcBef>
                <a:spcPts val="0"/>
              </a:spcBef>
            </a:pPr>
            <a:r>
              <a:rPr lang="nl-NL" i="1" dirty="0" smtClean="0"/>
              <a:t>Office 365</a:t>
            </a:r>
          </a:p>
          <a:p>
            <a:pPr>
              <a:spcBef>
                <a:spcPts val="0"/>
              </a:spcBef>
            </a:pPr>
            <a:r>
              <a:rPr lang="nl-NL" i="1" dirty="0" smtClean="0"/>
              <a:t>Website, portaal, App</a:t>
            </a:r>
          </a:p>
          <a:p>
            <a:pPr>
              <a:spcBef>
                <a:spcPts val="0"/>
              </a:spcBef>
            </a:pPr>
            <a:r>
              <a:rPr lang="nl-NL" i="1" dirty="0"/>
              <a:t>Hardware</a:t>
            </a:r>
          </a:p>
          <a:p>
            <a:pPr lvl="1">
              <a:spcBef>
                <a:spcPts val="0"/>
              </a:spcBef>
            </a:pPr>
            <a:r>
              <a:rPr lang="nl-NL" i="1" dirty="0"/>
              <a:t>Werkstations, laptops, </a:t>
            </a:r>
            <a:r>
              <a:rPr lang="nl-NL" i="1" dirty="0" smtClean="0"/>
              <a:t>tablets.</a:t>
            </a:r>
            <a:endParaRPr lang="nl-NL" i="1" dirty="0"/>
          </a:p>
          <a:p>
            <a:pPr>
              <a:spcBef>
                <a:spcPts val="0"/>
              </a:spcBef>
            </a:pPr>
            <a:endParaRPr lang="nl-NL" i="1" dirty="0" smtClean="0"/>
          </a:p>
          <a:p>
            <a:pPr>
              <a:spcBef>
                <a:spcPts val="0"/>
              </a:spcBef>
            </a:pPr>
            <a:endParaRPr lang="nl-NL" i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0" y="2516187"/>
            <a:ext cx="3740643" cy="2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1" y="1"/>
            <a:ext cx="6772275" cy="1185863"/>
          </a:xfrm>
        </p:spPr>
        <p:txBody>
          <a:bodyPr>
            <a:normAutofit/>
          </a:bodyPr>
          <a:lstStyle/>
          <a:p>
            <a:r>
              <a:rPr lang="nl-NL" dirty="0" smtClean="0"/>
              <a:t>RGS, UBL</a:t>
            </a:r>
            <a:r>
              <a:rPr lang="nl-NL" smtClean="0"/>
              <a:t>, SBR</a:t>
            </a:r>
            <a:r>
              <a:rPr lang="nl-NL"/>
              <a:t> </a:t>
            </a:r>
            <a:r>
              <a:rPr lang="nl-NL" smtClean="0"/>
              <a:t>in de praktijk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8325" y="1428752"/>
            <a:ext cx="7515225" cy="45148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b="1" dirty="0" smtClean="0"/>
              <a:t>IT structuur en toepassing:</a:t>
            </a:r>
            <a:endParaRPr lang="nl-NL" dirty="0" smtClean="0"/>
          </a:p>
          <a:p>
            <a:pPr>
              <a:spcBef>
                <a:spcPts val="0"/>
              </a:spcBef>
            </a:pPr>
            <a:endParaRPr lang="nl-NL" i="1" dirty="0" smtClean="0"/>
          </a:p>
          <a:p>
            <a:pPr>
              <a:spcBef>
                <a:spcPts val="0"/>
              </a:spcBef>
            </a:pPr>
            <a:r>
              <a:rPr lang="nl-NL" i="1" dirty="0" smtClean="0"/>
              <a:t>Grootboek -&gt; RGS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Handmatig of met tool?</a:t>
            </a:r>
            <a:endParaRPr lang="nl-NL" i="1" dirty="0"/>
          </a:p>
          <a:p>
            <a:pPr lvl="1">
              <a:spcBef>
                <a:spcPts val="0"/>
              </a:spcBef>
            </a:pPr>
            <a:r>
              <a:rPr lang="nl-NL" i="1" dirty="0" smtClean="0"/>
              <a:t>Gebruik template</a:t>
            </a:r>
          </a:p>
          <a:p>
            <a:pPr>
              <a:spcBef>
                <a:spcPts val="0"/>
              </a:spcBef>
            </a:pPr>
            <a:r>
              <a:rPr lang="nl-NL" i="1" dirty="0" smtClean="0"/>
              <a:t>Van RGS naar SBR rapportage</a:t>
            </a:r>
          </a:p>
          <a:p>
            <a:pPr lvl="1">
              <a:spcBef>
                <a:spcPts val="0"/>
              </a:spcBef>
            </a:pPr>
            <a:r>
              <a:rPr lang="nl-NL" i="1" dirty="0" err="1" smtClean="0"/>
              <a:t>Mapping</a:t>
            </a:r>
            <a:r>
              <a:rPr lang="nl-NL" i="1" dirty="0" smtClean="0"/>
              <a:t> overbodig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Ready voor</a:t>
            </a:r>
          </a:p>
          <a:p>
            <a:pPr lvl="2">
              <a:spcBef>
                <a:spcPts val="0"/>
              </a:spcBef>
            </a:pPr>
            <a:r>
              <a:rPr lang="nl-NL" i="1" dirty="0" smtClean="0"/>
              <a:t>KVK</a:t>
            </a:r>
          </a:p>
          <a:p>
            <a:pPr lvl="2">
              <a:spcBef>
                <a:spcPts val="0"/>
              </a:spcBef>
            </a:pPr>
            <a:r>
              <a:rPr lang="nl-NL" i="1" dirty="0" smtClean="0"/>
              <a:t>SBR banken</a:t>
            </a:r>
          </a:p>
          <a:p>
            <a:pPr lvl="2">
              <a:spcBef>
                <a:spcPts val="0"/>
              </a:spcBef>
            </a:pPr>
            <a:r>
              <a:rPr lang="nl-NL" i="1" dirty="0" smtClean="0"/>
              <a:t>RGS CBS</a:t>
            </a:r>
            <a:endParaRPr lang="nl-NL" i="1" dirty="0"/>
          </a:p>
          <a:p>
            <a:pPr>
              <a:spcBef>
                <a:spcPts val="0"/>
              </a:spcBef>
            </a:pPr>
            <a:endParaRPr lang="nl-NL" i="1" dirty="0" smtClean="0"/>
          </a:p>
          <a:p>
            <a:pPr>
              <a:spcBef>
                <a:spcPts val="0"/>
              </a:spcBef>
            </a:pPr>
            <a:endParaRPr lang="nl-NL" i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6" y="4098442"/>
            <a:ext cx="4772025" cy="27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1" y="1"/>
            <a:ext cx="6772275" cy="1185863"/>
          </a:xfrm>
        </p:spPr>
        <p:txBody>
          <a:bodyPr>
            <a:normAutofit/>
          </a:bodyPr>
          <a:lstStyle/>
          <a:p>
            <a:r>
              <a:rPr lang="nl-NL" dirty="0" smtClean="0"/>
              <a:t>RGS, UBL</a:t>
            </a:r>
            <a:r>
              <a:rPr lang="nl-NL" smtClean="0"/>
              <a:t>, SBR</a:t>
            </a:r>
            <a:r>
              <a:rPr lang="nl-NL"/>
              <a:t> </a:t>
            </a:r>
            <a:r>
              <a:rPr lang="nl-NL" smtClean="0"/>
              <a:t>in de praktijk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8325" y="1428752"/>
            <a:ext cx="8615365" cy="45148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b="1" dirty="0" smtClean="0"/>
              <a:t>Leverancier, aandachtspunten:</a:t>
            </a:r>
            <a:endParaRPr lang="nl-NL" i="1" dirty="0" smtClean="0"/>
          </a:p>
          <a:p>
            <a:pPr>
              <a:spcBef>
                <a:spcPts val="0"/>
              </a:spcBef>
            </a:pPr>
            <a:r>
              <a:rPr lang="nl-NL" i="1" dirty="0" smtClean="0"/>
              <a:t>Online toepassing boekhouding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RGS ready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SBR ready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API met andere pakketten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Evt. CRM, </a:t>
            </a:r>
            <a:r>
              <a:rPr lang="nl-NL" i="1" dirty="0" err="1" smtClean="0"/>
              <a:t>docs</a:t>
            </a:r>
            <a:r>
              <a:rPr lang="nl-NL" i="1" dirty="0" smtClean="0"/>
              <a:t>, workflow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Scan &amp; herken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Bankkoppeling</a:t>
            </a:r>
          </a:p>
          <a:p>
            <a:pPr lvl="1">
              <a:spcBef>
                <a:spcPts val="0"/>
              </a:spcBef>
            </a:pPr>
            <a:r>
              <a:rPr lang="nl-NL" i="1" dirty="0" smtClean="0"/>
              <a:t>E-Facturatie </a:t>
            </a:r>
          </a:p>
          <a:p>
            <a:pPr lvl="1">
              <a:spcBef>
                <a:spcPts val="0"/>
              </a:spcBef>
            </a:pPr>
            <a:endParaRPr lang="nl-NL" i="1" dirty="0" smtClean="0"/>
          </a:p>
          <a:p>
            <a:pPr lvl="1">
              <a:spcBef>
                <a:spcPts val="0"/>
              </a:spcBef>
            </a:pPr>
            <a:endParaRPr lang="nl-NL" i="1" dirty="0"/>
          </a:p>
          <a:p>
            <a:pPr>
              <a:spcBef>
                <a:spcPts val="0"/>
              </a:spcBef>
            </a:pPr>
            <a:endParaRPr lang="nl-NL" i="1" dirty="0" smtClean="0"/>
          </a:p>
          <a:p>
            <a:pPr>
              <a:spcBef>
                <a:spcPts val="0"/>
              </a:spcBef>
            </a:pPr>
            <a:endParaRPr lang="nl-NL" i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839" y="2757487"/>
            <a:ext cx="4006851" cy="30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1" y="1"/>
            <a:ext cx="6772275" cy="1185863"/>
          </a:xfrm>
        </p:spPr>
        <p:txBody>
          <a:bodyPr>
            <a:normAutofit/>
          </a:bodyPr>
          <a:lstStyle/>
          <a:p>
            <a:r>
              <a:rPr lang="nl-NL" dirty="0" smtClean="0"/>
              <a:t>RGS, UBL</a:t>
            </a:r>
            <a:r>
              <a:rPr lang="nl-NL" smtClean="0"/>
              <a:t>, SBR</a:t>
            </a:r>
            <a:r>
              <a:rPr lang="nl-NL"/>
              <a:t> </a:t>
            </a:r>
            <a:r>
              <a:rPr lang="nl-NL" smtClean="0"/>
              <a:t>in de praktijk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8326" y="1428751"/>
            <a:ext cx="5072062" cy="50720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b="1" dirty="0" smtClean="0"/>
              <a:t>Team, aandachtspunten:</a:t>
            </a:r>
            <a:endParaRPr lang="nl-NL" i="1" dirty="0"/>
          </a:p>
          <a:p>
            <a:pPr marL="0" indent="0">
              <a:spcBef>
                <a:spcPts val="0"/>
              </a:spcBef>
              <a:buNone/>
            </a:pPr>
            <a:endParaRPr lang="nl-NL" i="1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Onbekend maakt onbemind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Functies hernieuwen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Voorlichting en training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Type medewerker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Introvert of extrovert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Minder achter, meer voor de schermen.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Relatiebeheer en advies</a:t>
            </a:r>
            <a:endParaRPr lang="nl-N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552" y="1743076"/>
            <a:ext cx="3981449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1" y="1"/>
            <a:ext cx="6772275" cy="1185863"/>
          </a:xfrm>
        </p:spPr>
        <p:txBody>
          <a:bodyPr>
            <a:normAutofit/>
          </a:bodyPr>
          <a:lstStyle/>
          <a:p>
            <a:r>
              <a:rPr lang="nl-NL" dirty="0" smtClean="0"/>
              <a:t>RGS, UBL</a:t>
            </a:r>
            <a:r>
              <a:rPr lang="nl-NL" smtClean="0"/>
              <a:t>, SBR</a:t>
            </a:r>
            <a:r>
              <a:rPr lang="nl-NL"/>
              <a:t> </a:t>
            </a:r>
            <a:r>
              <a:rPr lang="nl-NL" smtClean="0"/>
              <a:t>in de praktijk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8326" y="1428751"/>
            <a:ext cx="5586412" cy="50720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b="1" dirty="0" smtClean="0"/>
              <a:t>Cliënten, aandachtspunten:</a:t>
            </a:r>
            <a:endParaRPr lang="nl-NL" i="1" dirty="0"/>
          </a:p>
          <a:p>
            <a:pPr marL="0" indent="0">
              <a:spcBef>
                <a:spcPts val="0"/>
              </a:spcBef>
              <a:buNone/>
            </a:pPr>
            <a:endParaRPr lang="nl-NL" i="1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Maak voordelen zichtbaar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Efficiency in de wasstraat</a:t>
            </a:r>
          </a:p>
          <a:p>
            <a:pPr>
              <a:spcBef>
                <a:spcPts val="0"/>
              </a:spcBef>
            </a:pPr>
            <a:r>
              <a:rPr lang="nl-NL" dirty="0"/>
              <a:t>Ondersteuning in het </a:t>
            </a:r>
            <a:r>
              <a:rPr lang="nl-NL" dirty="0" smtClean="0"/>
              <a:t>proces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Werk niet achter de schermen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Van jaarrekening -&gt; online </a:t>
            </a:r>
            <a:r>
              <a:rPr lang="nl-NL" dirty="0" err="1" smtClean="0"/>
              <a:t>realtime</a:t>
            </a:r>
            <a:r>
              <a:rPr lang="nl-NL" dirty="0"/>
              <a:t> </a:t>
            </a:r>
            <a:r>
              <a:rPr lang="nl-NL" dirty="0" smtClean="0"/>
              <a:t>stuurinformatie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Minder passief, meer advies</a:t>
            </a:r>
            <a:endParaRPr lang="nl-N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288" y="2235995"/>
            <a:ext cx="3414713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Aangepast</PresentationFormat>
  <Paragraphs>139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RGS, UBL, SBR, klinkt goed. Ook in de praktijk ?</vt:lpstr>
      <vt:lpstr>RGS, UBL, SBR in de praktijk</vt:lpstr>
      <vt:lpstr>RGS, UBL, SBR in de praktijk</vt:lpstr>
      <vt:lpstr>RGS, UBL, SBR in de praktijk</vt:lpstr>
      <vt:lpstr>RGS, UBL, SBR in de praktijk</vt:lpstr>
      <vt:lpstr>RGS, UBL, SBR in de praktijk</vt:lpstr>
      <vt:lpstr>RGS, UBL, SBR in de praktijk</vt:lpstr>
      <vt:lpstr>RGS, UBL, SBR in de praktijk</vt:lpstr>
      <vt:lpstr>RGS, UBL, SBR in de praktijk</vt:lpstr>
      <vt:lpstr>RGS, UBL, SBR in de praktijk</vt:lpstr>
      <vt:lpstr>RGS, UBL, SBR in de praktijk</vt:lpstr>
      <vt:lpstr>RGS, UBL, SBR in de praktijk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RGS, UBL, SBR, klinkt goed. Ook in de praktijk ?</dc:title>
  <dc:creator>Mr. A. Bos AA RB | Bos Adviesgroep</dc:creator>
  <cp:lastModifiedBy>Robert Nieuwenhuijs</cp:lastModifiedBy>
  <cp:revision>5</cp:revision>
  <dcterms:created xsi:type="dcterms:W3CDTF">2016-11-20T10:55:43Z</dcterms:created>
  <dcterms:modified xsi:type="dcterms:W3CDTF">2017-07-04T08:38:55Z</dcterms:modified>
</cp:coreProperties>
</file>