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0" r:id="rId2"/>
    <p:sldId id="266" r:id="rId3"/>
    <p:sldId id="261" r:id="rId4"/>
    <p:sldId id="267" r:id="rId5"/>
    <p:sldId id="262" r:id="rId6"/>
    <p:sldId id="269" r:id="rId7"/>
    <p:sldId id="270" r:id="rId8"/>
    <p:sldId id="271" r:id="rId9"/>
    <p:sldId id="258" r:id="rId10"/>
    <p:sldId id="272" r:id="rId11"/>
    <p:sldId id="273" r:id="rId12"/>
    <p:sldId id="265" r:id="rId13"/>
    <p:sldId id="275" r:id="rId1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euwenhuijs, R.G.N. (Robert)" initials="N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D9C3"/>
    <a:srgbClr val="6F6F6F"/>
    <a:srgbClr val="DCE6F2"/>
    <a:srgbClr val="1DA572"/>
    <a:srgbClr val="E5F0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6320"/>
  </p:normalViewPr>
  <p:slideViewPr>
    <p:cSldViewPr>
      <p:cViewPr varScale="1">
        <p:scale>
          <a:sx n="72" d="100"/>
          <a:sy n="72" d="100"/>
        </p:scale>
        <p:origin x="226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B6931-AB8A-F84B-8C17-88B6FAB4F2F6}" type="datetimeFigureOut">
              <a:rPr lang="nl-NL" smtClean="0"/>
              <a:t>13-11-17</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8DA01-77BE-0F45-B9CF-DB5191327401}" type="slidenum">
              <a:rPr lang="nl-NL" smtClean="0"/>
              <a:t>‹nr.›</a:t>
            </a:fld>
            <a:endParaRPr lang="nl-NL"/>
          </a:p>
        </p:txBody>
      </p:sp>
    </p:spTree>
    <p:extLst>
      <p:ext uri="{BB962C8B-B14F-4D97-AF65-F5344CB8AC3E}">
        <p14:creationId xmlns:p14="http://schemas.microsoft.com/office/powerpoint/2010/main" val="12928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smtClean="0">
                <a:solidFill>
                  <a:schemeClr val="bg1"/>
                </a:solidFill>
                <a:latin typeface="Arial" charset="0"/>
                <a:ea typeface="Calibri" charset="0"/>
                <a:cs typeface="Times New Roman" charset="0"/>
              </a:rPr>
              <a:t>RGS gaat over uw toekomst</a:t>
            </a:r>
          </a:p>
          <a:p>
            <a:r>
              <a:rPr lang="nl-NL" sz="1200" dirty="0" smtClean="0">
                <a:solidFill>
                  <a:schemeClr val="bg1"/>
                </a:solidFill>
                <a:latin typeface="Arial" charset="0"/>
                <a:ea typeface="Calibri" charset="0"/>
                <a:cs typeface="Times New Roman" charset="0"/>
              </a:rPr>
              <a:t>Accountantskantoor over 10 jaar: het kantoor van nu </a:t>
            </a:r>
            <a:r>
              <a:rPr lang="nl-NL" sz="1200" dirty="0" err="1" smtClean="0">
                <a:solidFill>
                  <a:schemeClr val="bg1"/>
                </a:solidFill>
                <a:latin typeface="Arial" charset="0"/>
                <a:ea typeface="Calibri" charset="0"/>
                <a:cs typeface="Times New Roman" charset="0"/>
              </a:rPr>
              <a:t>vs</a:t>
            </a:r>
            <a:r>
              <a:rPr lang="nl-NL" sz="1200" dirty="0" smtClean="0">
                <a:solidFill>
                  <a:schemeClr val="bg1"/>
                </a:solidFill>
                <a:latin typeface="Arial" charset="0"/>
                <a:ea typeface="Calibri" charset="0"/>
                <a:cs typeface="Times New Roman" charset="0"/>
              </a:rPr>
              <a:t> het kantoor van de toekomst</a:t>
            </a:r>
          </a:p>
          <a:p>
            <a:r>
              <a:rPr lang="nl-NL" sz="1200" dirty="0" smtClean="0">
                <a:solidFill>
                  <a:schemeClr val="bg1"/>
                </a:solidFill>
                <a:latin typeface="Arial" charset="0"/>
                <a:ea typeface="Calibri" charset="0"/>
                <a:cs typeface="Times New Roman" charset="0"/>
              </a:rPr>
              <a:t>Verschuiving van het accent van administreren naar advies</a:t>
            </a:r>
          </a:p>
          <a:p>
            <a:r>
              <a:rPr lang="nl-NL" sz="1200" dirty="0" smtClean="0">
                <a:solidFill>
                  <a:schemeClr val="bg1"/>
                </a:solidFill>
                <a:latin typeface="Arial" charset="0"/>
                <a:ea typeface="Calibri" charset="0"/>
                <a:cs typeface="Times New Roman" charset="0"/>
              </a:rPr>
              <a:t>Ziet</a:t>
            </a:r>
            <a:r>
              <a:rPr lang="nl-NL" sz="1200" baseline="0" dirty="0" smtClean="0">
                <a:solidFill>
                  <a:schemeClr val="bg1"/>
                </a:solidFill>
                <a:latin typeface="Arial" charset="0"/>
                <a:ea typeface="Calibri" charset="0"/>
                <a:cs typeface="Times New Roman" charset="0"/>
              </a:rPr>
              <a:t> u dit als </a:t>
            </a:r>
            <a:r>
              <a:rPr lang="nl-NL" sz="1200" dirty="0" smtClean="0">
                <a:solidFill>
                  <a:schemeClr val="bg1"/>
                </a:solidFill>
                <a:latin typeface="Arial" charset="0"/>
                <a:ea typeface="Calibri" charset="0"/>
                <a:cs typeface="Times New Roman" charset="0"/>
              </a:rPr>
              <a:t>bedreiging of als kans om nieuwe diensten te leveren?</a:t>
            </a:r>
          </a:p>
          <a:p>
            <a:r>
              <a:rPr lang="nl-NL" sz="1200" dirty="0" smtClean="0">
                <a:solidFill>
                  <a:schemeClr val="bg1"/>
                </a:solidFill>
                <a:latin typeface="Arial" charset="0"/>
                <a:ea typeface="Calibri" charset="0"/>
                <a:cs typeface="Times New Roman" charset="0"/>
              </a:rPr>
              <a:t>Uitdaging: hoe gaat de </a:t>
            </a:r>
            <a:r>
              <a:rPr lang="nl-NL" sz="1200" dirty="0" smtClean="0">
                <a:solidFill>
                  <a:schemeClr val="bg1"/>
                </a:solidFill>
                <a:latin typeface="Arial" charset="0"/>
                <a:ea typeface="Calibri" charset="0"/>
                <a:cs typeface="Times New Roman" charset="0"/>
              </a:rPr>
              <a:t>intermediair </a:t>
            </a:r>
            <a:r>
              <a:rPr lang="nl-NL" sz="1200" dirty="0" smtClean="0">
                <a:solidFill>
                  <a:schemeClr val="bg1"/>
                </a:solidFill>
                <a:latin typeface="Arial" charset="0"/>
                <a:ea typeface="Calibri" charset="0"/>
                <a:cs typeface="Times New Roman" charset="0"/>
              </a:rPr>
              <a:t>hier mee om?</a:t>
            </a:r>
          </a:p>
          <a:p>
            <a:r>
              <a:rPr lang="nl-NL" sz="1200" dirty="0" smtClean="0">
                <a:solidFill>
                  <a:schemeClr val="bg1"/>
                </a:solidFill>
                <a:latin typeface="Arial" charset="0"/>
                <a:ea typeface="Calibri" charset="0"/>
                <a:cs typeface="Times New Roman" charset="0"/>
              </a:rPr>
              <a:t>RGS biedt kansen om met deze veranderende context mee te gaan</a:t>
            </a:r>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2</a:t>
            </a:fld>
            <a:endParaRPr lang="nl-NL"/>
          </a:p>
        </p:txBody>
      </p:sp>
    </p:spTree>
    <p:extLst>
      <p:ext uri="{BB962C8B-B14F-4D97-AF65-F5344CB8AC3E}">
        <p14:creationId xmlns:p14="http://schemas.microsoft.com/office/powerpoint/2010/main" val="58480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1" dirty="0" smtClean="0">
                <a:solidFill>
                  <a:schemeClr val="bg1"/>
                </a:solidFill>
              </a:rPr>
              <a:t>Wat zijn de toepassingen van RGS?</a:t>
            </a:r>
          </a:p>
          <a:p>
            <a:pPr marL="0" indent="0">
              <a:buNone/>
            </a:pPr>
            <a:r>
              <a:rPr lang="nl-NL" dirty="0" smtClean="0">
                <a:solidFill>
                  <a:schemeClr val="bg1"/>
                </a:solidFill>
              </a:rPr>
              <a:t>Nu:</a:t>
            </a:r>
          </a:p>
          <a:p>
            <a:pPr lvl="1">
              <a:buFont typeface="Arial" charset="0"/>
              <a:buChar char="•"/>
            </a:pPr>
            <a:r>
              <a:rPr lang="nl-NL" dirty="0" smtClean="0">
                <a:solidFill>
                  <a:schemeClr val="bg1"/>
                </a:solidFill>
              </a:rPr>
              <a:t>RGS in financiële boekhoudpakket</a:t>
            </a:r>
          </a:p>
          <a:p>
            <a:pPr lvl="1">
              <a:buFont typeface="Arial" charset="0"/>
              <a:buChar char="•"/>
            </a:pPr>
            <a:r>
              <a:rPr lang="nl-NL" dirty="0" smtClean="0">
                <a:solidFill>
                  <a:schemeClr val="bg1"/>
                </a:solidFill>
              </a:rPr>
              <a:t>RGS voor dashboard/benchmarking</a:t>
            </a:r>
          </a:p>
          <a:p>
            <a:pPr lvl="1">
              <a:buFont typeface="Arial" charset="0"/>
              <a:buChar char="•"/>
            </a:pPr>
            <a:r>
              <a:rPr lang="nl-NL" dirty="0" smtClean="0">
                <a:solidFill>
                  <a:schemeClr val="bg1"/>
                </a:solidFill>
              </a:rPr>
              <a:t>RGS voor aanleveren aan </a:t>
            </a:r>
            <a:r>
              <a:rPr lang="nl-NL" sz="1200" dirty="0" smtClean="0">
                <a:latin typeface="Calibri" charset="0"/>
                <a:ea typeface="Calibri" charset="0"/>
                <a:cs typeface="Calibri" charset="0"/>
              </a:rPr>
              <a:t>CB</a:t>
            </a:r>
            <a:r>
              <a:rPr lang="nl-NL" sz="1200" dirty="0" smtClean="0">
                <a:solidFill>
                  <a:srgbClr val="FF0000"/>
                </a:solidFill>
                <a:latin typeface="Calibri" charset="0"/>
                <a:ea typeface="Calibri" charset="0"/>
                <a:cs typeface="Calibri" charset="0"/>
              </a:rPr>
              <a:t>S</a:t>
            </a:r>
            <a:endParaRPr lang="nl-NL" dirty="0" smtClean="0">
              <a:solidFill>
                <a:schemeClr val="bg1"/>
              </a:solidFill>
            </a:endParaRPr>
          </a:p>
          <a:p>
            <a:pPr marL="0" indent="0">
              <a:buNone/>
            </a:pPr>
            <a:r>
              <a:rPr lang="nl-NL" dirty="0" smtClean="0">
                <a:solidFill>
                  <a:schemeClr val="bg1"/>
                </a:solidFill>
              </a:rPr>
              <a:t>Straks:</a:t>
            </a:r>
          </a:p>
          <a:p>
            <a:pPr lvl="1">
              <a:buFont typeface="Arial" charset="0"/>
              <a:buChar char="•"/>
            </a:pPr>
            <a:r>
              <a:rPr lang="nl-NL" dirty="0" smtClean="0">
                <a:solidFill>
                  <a:schemeClr val="bg1"/>
                </a:solidFill>
              </a:rPr>
              <a:t>RGS koppeling met andere rapportages kan in theorie maar (nog) weinig in software ingebouwd</a:t>
            </a:r>
          </a:p>
          <a:p>
            <a:pPr lvl="1">
              <a:buFont typeface="Arial" charset="0"/>
              <a:buChar char="•"/>
            </a:pPr>
            <a:r>
              <a:rPr lang="nl-NL" dirty="0" smtClean="0">
                <a:solidFill>
                  <a:schemeClr val="bg1"/>
                </a:solidFill>
              </a:rPr>
              <a:t>RGS aan begin van de keten: factuur, salaris, kassa</a:t>
            </a:r>
          </a:p>
          <a:p>
            <a:pPr lvl="1">
              <a:buFont typeface="Arial" charset="0"/>
              <a:buChar char="•"/>
            </a:pPr>
            <a:r>
              <a:rPr lang="nl-NL" dirty="0" smtClean="0">
                <a:solidFill>
                  <a:schemeClr val="bg1"/>
                </a:solidFill>
              </a:rPr>
              <a:t>RGS voor data transport tussen softwarepakketten</a:t>
            </a:r>
          </a:p>
          <a:p>
            <a:endParaRPr lang="nl-NL" dirty="0" smtClean="0"/>
          </a:p>
          <a:p>
            <a:pPr lvl="0"/>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11</a:t>
            </a:fld>
            <a:endParaRPr lang="nl-NL"/>
          </a:p>
        </p:txBody>
      </p:sp>
    </p:spTree>
    <p:extLst>
      <p:ext uri="{BB962C8B-B14F-4D97-AF65-F5344CB8AC3E}">
        <p14:creationId xmlns:p14="http://schemas.microsoft.com/office/powerpoint/2010/main" val="1650635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ACTIE!</a:t>
            </a:r>
          </a:p>
          <a:p>
            <a:r>
              <a:rPr lang="nl-NL" sz="1200" b="1" dirty="0" smtClean="0">
                <a:solidFill>
                  <a:schemeClr val="bg1"/>
                </a:solidFill>
              </a:rPr>
              <a:t>Wat moet de intermediair doen? Actie</a:t>
            </a:r>
            <a:r>
              <a:rPr lang="nl-NL" sz="1200" b="1" baseline="0" dirty="0" smtClean="0">
                <a:solidFill>
                  <a:schemeClr val="bg1"/>
                </a:solidFill>
              </a:rPr>
              <a:t> ondernemen!</a:t>
            </a:r>
            <a:endParaRPr lang="nl-NL" sz="1200" b="1" dirty="0" smtClean="0">
              <a:solidFill>
                <a:schemeClr val="bg1"/>
              </a:solidFill>
            </a:endParaRPr>
          </a:p>
          <a:p>
            <a:pPr marL="228600" indent="-228600">
              <a:lnSpc>
                <a:spcPct val="150000"/>
              </a:lnSpc>
              <a:buFont typeface="+mj-lt"/>
              <a:buAutoNum type="arabicPeriod"/>
            </a:pPr>
            <a:r>
              <a:rPr lang="nl-NL" sz="1200" dirty="0" smtClean="0">
                <a:solidFill>
                  <a:schemeClr val="bg1"/>
                </a:solidFill>
                <a:latin typeface="Arial" charset="0"/>
                <a:ea typeface="Arial" charset="0"/>
                <a:cs typeface="Arial" charset="0"/>
              </a:rPr>
              <a:t>Check RGS-ondersteuning van software via </a:t>
            </a:r>
            <a:r>
              <a:rPr lang="nl-NL" sz="1200" dirty="0" err="1" smtClean="0">
                <a:solidFill>
                  <a:schemeClr val="bg1"/>
                </a:solidFill>
                <a:latin typeface="Arial" charset="0"/>
                <a:ea typeface="Arial" charset="0"/>
                <a:cs typeface="Arial" charset="0"/>
              </a:rPr>
              <a:t>rgsready.nl</a:t>
            </a:r>
            <a:endParaRPr lang="nl-NL" sz="1200" dirty="0" smtClean="0">
              <a:solidFill>
                <a:schemeClr val="bg1"/>
              </a:solidFill>
              <a:latin typeface="Arial" charset="0"/>
              <a:ea typeface="Arial" charset="0"/>
              <a:cs typeface="Arial" charset="0"/>
            </a:endParaRPr>
          </a:p>
          <a:p>
            <a:pPr marL="228600" indent="-228600">
              <a:lnSpc>
                <a:spcPct val="150000"/>
              </a:lnSpc>
              <a:buFont typeface="+mj-lt"/>
              <a:buAutoNum type="arabicPeriod"/>
            </a:pPr>
            <a:r>
              <a:rPr lang="nl-NL" sz="1200" dirty="0" smtClean="0">
                <a:solidFill>
                  <a:schemeClr val="bg1"/>
                </a:solidFill>
                <a:latin typeface="Arial" charset="0"/>
                <a:ea typeface="Arial" charset="0"/>
                <a:cs typeface="Arial" charset="0"/>
              </a:rPr>
              <a:t>Eenmalig koppelen bestaande grootboekschema aan RGS</a:t>
            </a:r>
          </a:p>
          <a:p>
            <a:endParaRPr lang="nl-NL" b="1"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12</a:t>
            </a:fld>
            <a:endParaRPr lang="nl-NL"/>
          </a:p>
        </p:txBody>
      </p:sp>
    </p:spTree>
    <p:extLst>
      <p:ext uri="{BB962C8B-B14F-4D97-AF65-F5344CB8AC3E}">
        <p14:creationId xmlns:p14="http://schemas.microsoft.com/office/powerpoint/2010/main" val="113151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ACTIE!</a:t>
            </a:r>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13</a:t>
            </a:fld>
            <a:endParaRPr lang="nl-NL"/>
          </a:p>
        </p:txBody>
      </p:sp>
    </p:spTree>
    <p:extLst>
      <p:ext uri="{BB962C8B-B14F-4D97-AF65-F5344CB8AC3E}">
        <p14:creationId xmlns:p14="http://schemas.microsoft.com/office/powerpoint/2010/main" val="208219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smtClean="0">
                <a:solidFill>
                  <a:schemeClr val="bg1"/>
                </a:solidFill>
                <a:latin typeface="Arial" charset="0"/>
                <a:ea typeface="Calibri" charset="0"/>
                <a:cs typeface="Times New Roman" charset="0"/>
              </a:rPr>
              <a:t>Welke keuze maakt</a:t>
            </a:r>
            <a:r>
              <a:rPr lang="nl-NL" sz="1200" b="1" baseline="0" dirty="0" smtClean="0">
                <a:solidFill>
                  <a:schemeClr val="bg1"/>
                </a:solidFill>
                <a:latin typeface="Arial" charset="0"/>
                <a:ea typeface="Calibri" charset="0"/>
                <a:cs typeface="Times New Roman" charset="0"/>
              </a:rPr>
              <a:t> u? Welke richting gaat u op?</a:t>
            </a:r>
          </a:p>
          <a:p>
            <a:r>
              <a:rPr lang="nl-NL" sz="1200" b="1" baseline="0" dirty="0" smtClean="0">
                <a:solidFill>
                  <a:schemeClr val="bg1"/>
                </a:solidFill>
                <a:latin typeface="Arial" charset="0"/>
                <a:ea typeface="Calibri" charset="0"/>
                <a:cs typeface="Times New Roman" charset="0"/>
              </a:rPr>
              <a:t>U wilt wel, maar dit zijn de huidige beperkingen:</a:t>
            </a:r>
            <a:endParaRPr lang="nl-NL" sz="1200" b="1" dirty="0" smtClean="0">
              <a:solidFill>
                <a:schemeClr val="bg1"/>
              </a:solidFill>
              <a:latin typeface="Arial" charset="0"/>
              <a:ea typeface="Calibri" charset="0"/>
              <a:cs typeface="Times New Roman"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nl-NL" i="1" dirty="0" smtClean="0">
                <a:solidFill>
                  <a:schemeClr val="bg1"/>
                </a:solidFill>
              </a:rPr>
              <a:t>Nieuwe diensten</a:t>
            </a:r>
            <a:r>
              <a:rPr lang="nl-NL" dirty="0" smtClean="0">
                <a:solidFill>
                  <a:schemeClr val="bg1"/>
                </a:solidFill>
              </a:rPr>
              <a:t> </a:t>
            </a:r>
            <a:r>
              <a:rPr lang="nl-NL" dirty="0" err="1" smtClean="0">
                <a:solidFill>
                  <a:schemeClr val="bg1"/>
                </a:solidFill>
              </a:rPr>
              <a:t>obv</a:t>
            </a:r>
            <a:r>
              <a:rPr lang="nl-NL" dirty="0" smtClean="0">
                <a:solidFill>
                  <a:schemeClr val="bg1"/>
                </a:solidFill>
              </a:rPr>
              <a:t> advies:</a:t>
            </a:r>
            <a:r>
              <a:rPr lang="nl-NL" baseline="0" dirty="0" smtClean="0">
                <a:solidFill>
                  <a:schemeClr val="bg1"/>
                </a:solidFill>
              </a:rPr>
              <a:t> </a:t>
            </a:r>
            <a:r>
              <a:rPr lang="nl-NL" dirty="0" smtClean="0">
                <a:solidFill>
                  <a:schemeClr val="bg1"/>
                </a:solidFill>
              </a:rPr>
              <a:t>nieuwe diensten zoals benchmarken zijn kostbaar omdat gegevens lastig te vergelijken zijn</a:t>
            </a:r>
          </a:p>
          <a:p>
            <a:r>
              <a:rPr lang="nl-NL" i="1" dirty="0" smtClean="0">
                <a:solidFill>
                  <a:schemeClr val="bg1"/>
                </a:solidFill>
              </a:rPr>
              <a:t>Druk op kosten</a:t>
            </a:r>
            <a:r>
              <a:rPr lang="nl-NL" dirty="0" smtClean="0">
                <a:solidFill>
                  <a:schemeClr val="bg1"/>
                </a:solidFill>
              </a:rPr>
              <a:t>:</a:t>
            </a:r>
          </a:p>
          <a:p>
            <a:pPr lvl="1"/>
            <a:r>
              <a:rPr lang="nl-NL" dirty="0" smtClean="0">
                <a:solidFill>
                  <a:schemeClr val="bg1"/>
                </a:solidFill>
              </a:rPr>
              <a:t>Verschillende schema’s maakt administreren lastiger en meer tijdrovend (bij jaarlijkse controle maar ook bij fusies/overnames)</a:t>
            </a:r>
          </a:p>
          <a:p>
            <a:pPr lvl="1"/>
            <a:r>
              <a:rPr lang="nl-NL" dirty="0" smtClean="0">
                <a:solidFill>
                  <a:schemeClr val="bg1"/>
                </a:solidFill>
              </a:rPr>
              <a:t>Het aansluiten van bestaande processen aan nieuwe </a:t>
            </a:r>
            <a:r>
              <a:rPr lang="nl-NL" dirty="0" err="1" smtClean="0">
                <a:solidFill>
                  <a:schemeClr val="bg1"/>
                </a:solidFill>
              </a:rPr>
              <a:t>tooling</a:t>
            </a:r>
            <a:r>
              <a:rPr lang="nl-NL" dirty="0" smtClean="0">
                <a:solidFill>
                  <a:schemeClr val="bg1"/>
                </a:solidFill>
              </a:rPr>
              <a:t> kost veel tijd</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solidFill>
                  <a:schemeClr val="bg1"/>
                </a:solidFill>
                <a:latin typeface="Arial" charset="0"/>
                <a:ea typeface="Arial" charset="0"/>
                <a:cs typeface="Arial" charset="0"/>
              </a:rPr>
              <a:t>Uitdaging: … er is een gebrek aan standaardisatie van grootboekrekeningschema’s in Nederland</a:t>
            </a:r>
          </a:p>
          <a:p>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3</a:t>
            </a:fld>
            <a:endParaRPr lang="nl-NL"/>
          </a:p>
        </p:txBody>
      </p:sp>
    </p:spTree>
    <p:extLst>
      <p:ext uri="{BB962C8B-B14F-4D97-AF65-F5344CB8AC3E}">
        <p14:creationId xmlns:p14="http://schemas.microsoft.com/office/powerpoint/2010/main" val="74002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effectLst/>
                <a:latin typeface="+mn-lt"/>
                <a:ea typeface="+mn-ea"/>
                <a:cs typeface="+mn-cs"/>
              </a:rPr>
              <a:t>Wat is Referentie Grootboekschema? </a:t>
            </a:r>
            <a:endParaRPr lang="nl-NL" sz="1200" kern="1200" dirty="0" smtClean="0">
              <a:solidFill>
                <a:schemeClr val="tx1"/>
              </a:solidFill>
              <a:effectLst/>
              <a:latin typeface="+mn-lt"/>
              <a:ea typeface="+mn-ea"/>
              <a:cs typeface="+mn-cs"/>
            </a:endParaRPr>
          </a:p>
          <a:p>
            <a:pPr lvl="0"/>
            <a:r>
              <a:rPr lang="nl-NL" sz="1200" kern="1200" dirty="0" smtClean="0">
                <a:solidFill>
                  <a:schemeClr val="tx1"/>
                </a:solidFill>
                <a:effectLst/>
                <a:latin typeface="+mn-lt"/>
                <a:ea typeface="+mn-ea"/>
                <a:cs typeface="+mn-cs"/>
              </a:rPr>
              <a:t>- een grootboekrekeningschema gebaseerd op een gestandaardiseerde codering van financiële gegevens; </a:t>
            </a:r>
          </a:p>
          <a:p>
            <a:pPr lvl="0"/>
            <a:r>
              <a:rPr lang="nl-NL" sz="1200" kern="1200" dirty="0" smtClean="0">
                <a:solidFill>
                  <a:schemeClr val="tx1"/>
                </a:solidFill>
                <a:effectLst/>
                <a:latin typeface="+mn-lt"/>
                <a:ea typeface="+mn-ea"/>
                <a:cs typeface="+mn-cs"/>
              </a:rPr>
              <a:t>- hulpmiddel om administratieve processen verder te standaardiseren. Eerst is SBR ontwikkeld als exclusieve aanlevermethode voor een aantal verplichte rapportages aan de overheid. Vervolgens helpt het Referentie Grootboekschema, ofwel RGS, het administratieve proces efficiënter en minder tijdrovend te maken en de foutkans te verkleinen.</a:t>
            </a:r>
          </a:p>
          <a:p>
            <a:r>
              <a:rPr lang="nl-NL" sz="1200" kern="1200" dirty="0" smtClean="0">
                <a:solidFill>
                  <a:schemeClr val="tx1"/>
                </a:solidFill>
                <a:effectLst/>
                <a:latin typeface="+mn-lt"/>
                <a:ea typeface="+mn-ea"/>
                <a:cs typeface="+mn-cs"/>
              </a:rPr>
              <a:t>- een initiatief van softwareontwikkelaars, koepelorganisaties en de overheid;</a:t>
            </a:r>
            <a:r>
              <a:rPr lang="nl-NL" dirty="0" smtClean="0">
                <a:effectLst/>
              </a:rPr>
              <a:t> </a:t>
            </a:r>
            <a:endParaRPr lang="nl-NL" dirty="0" smtClean="0"/>
          </a:p>
          <a:p>
            <a:r>
              <a:rPr lang="nl-NL" sz="1200" b="1" kern="1200" dirty="0" smtClean="0">
                <a:solidFill>
                  <a:schemeClr val="tx1"/>
                </a:solidFill>
                <a:effectLst/>
                <a:latin typeface="+mn-lt"/>
                <a:ea typeface="+mn-ea"/>
                <a:cs typeface="+mn-cs"/>
              </a:rPr>
              <a:t>Video:</a:t>
            </a:r>
            <a:r>
              <a:rPr lang="nl-NL" sz="1200" b="1" kern="1200" baseline="0" dirty="0" smtClean="0">
                <a:solidFill>
                  <a:schemeClr val="tx1"/>
                </a:solidFill>
                <a:effectLst/>
                <a:latin typeface="+mn-lt"/>
                <a:ea typeface="+mn-ea"/>
                <a:cs typeface="+mn-cs"/>
              </a:rPr>
              <a:t> RGS in twee minuten (ONLINE) dus internetverbinding noodzakelijk.</a:t>
            </a:r>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4</a:t>
            </a:fld>
            <a:endParaRPr lang="nl-NL"/>
          </a:p>
        </p:txBody>
      </p:sp>
    </p:spTree>
    <p:extLst>
      <p:ext uri="{BB962C8B-B14F-4D97-AF65-F5344CB8AC3E}">
        <p14:creationId xmlns:p14="http://schemas.microsoft.com/office/powerpoint/2010/main" val="2123892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TIP aan de presenter: vraag het</a:t>
            </a:r>
            <a:r>
              <a:rPr lang="nl-NL" sz="1200" b="1" kern="1200" baseline="0" dirty="0" smtClean="0">
                <a:solidFill>
                  <a:schemeClr val="tx1"/>
                </a:solidFill>
                <a:effectLst/>
                <a:latin typeface="+mn-lt"/>
                <a:ea typeface="+mn-ea"/>
                <a:cs typeface="+mn-cs"/>
              </a:rPr>
              <a:t> publiek waar ze aan denken bij dit beeld. Interactief maken.</a:t>
            </a:r>
          </a:p>
          <a:p>
            <a:r>
              <a:rPr lang="nl-NL" sz="1200" b="1" kern="1200" dirty="0" smtClean="0">
                <a:solidFill>
                  <a:schemeClr val="tx1"/>
                </a:solidFill>
                <a:effectLst/>
                <a:latin typeface="+mn-lt"/>
                <a:ea typeface="+mn-ea"/>
                <a:cs typeface="+mn-cs"/>
              </a:rPr>
              <a:t>Wat kun je met RGS? Standaardiseren! Allemaal hetzelfde en toch anders.</a:t>
            </a:r>
          </a:p>
          <a:p>
            <a:r>
              <a:rPr lang="nl-NL" sz="1200" b="1" kern="1200" dirty="0" smtClean="0">
                <a:solidFill>
                  <a:schemeClr val="tx1"/>
                </a:solidFill>
                <a:effectLst/>
                <a:latin typeface="+mn-lt"/>
                <a:ea typeface="+mn-ea"/>
                <a:cs typeface="+mn-cs"/>
              </a:rPr>
              <a:t>Met RGS:</a:t>
            </a:r>
            <a:endParaRPr lang="nl-NL" sz="1200" kern="1200" dirty="0" smtClean="0">
              <a:solidFill>
                <a:schemeClr val="tx1"/>
              </a:solidFill>
              <a:effectLst/>
              <a:latin typeface="+mn-lt"/>
              <a:ea typeface="+mn-ea"/>
              <a:cs typeface="+mn-cs"/>
            </a:endParaRPr>
          </a:p>
          <a:p>
            <a:pPr lvl="0"/>
            <a:r>
              <a:rPr lang="nl-NL" sz="1200" kern="1200" dirty="0" smtClean="0">
                <a:solidFill>
                  <a:schemeClr val="tx1"/>
                </a:solidFill>
                <a:effectLst/>
                <a:latin typeface="+mn-lt"/>
                <a:ea typeface="+mn-ea"/>
                <a:cs typeface="+mn-cs"/>
              </a:rPr>
              <a:t>- een deel van de boekhouding automatiseren; </a:t>
            </a:r>
          </a:p>
          <a:p>
            <a:pPr lvl="0"/>
            <a:r>
              <a:rPr lang="nl-NL" sz="1200" kern="1200" dirty="0" smtClean="0">
                <a:solidFill>
                  <a:schemeClr val="tx1"/>
                </a:solidFill>
                <a:effectLst/>
                <a:latin typeface="+mn-lt"/>
                <a:ea typeface="+mn-ea"/>
                <a:cs typeface="+mn-cs"/>
              </a:rPr>
              <a:t>- gemakkelijker, efficiënter en minder foutgevoelig rapporteren; </a:t>
            </a:r>
          </a:p>
          <a:p>
            <a:pPr lvl="0"/>
            <a:r>
              <a:rPr lang="nl-NL" sz="1200" kern="1200" dirty="0" smtClean="0">
                <a:solidFill>
                  <a:schemeClr val="tx1"/>
                </a:solidFill>
                <a:effectLst/>
                <a:latin typeface="+mn-lt"/>
                <a:ea typeface="+mn-ea"/>
                <a:cs typeface="+mn-cs"/>
              </a:rPr>
              <a:t>- uw eigen administratie transparanter maken;</a:t>
            </a:r>
          </a:p>
          <a:p>
            <a:pPr lvl="0"/>
            <a:r>
              <a:rPr lang="nl-NL" sz="1200" kern="1200" dirty="0" smtClean="0">
                <a:solidFill>
                  <a:schemeClr val="tx1"/>
                </a:solidFill>
                <a:effectLst/>
                <a:latin typeface="+mn-lt"/>
                <a:ea typeface="+mn-ea"/>
                <a:cs typeface="+mn-cs"/>
              </a:rPr>
              <a:t>- vlekkeloos en snel gegevens uitwisselen: RGS is in feite een handig communicatiemiddel voor intermediairs.</a:t>
            </a:r>
          </a:p>
          <a:p>
            <a:pPr lvl="0"/>
            <a:r>
              <a:rPr lang="nl-NL" sz="1200" kern="1200" dirty="0" smtClean="0">
                <a:solidFill>
                  <a:schemeClr val="tx1"/>
                </a:solidFill>
                <a:effectLst/>
                <a:latin typeface="+mn-lt"/>
                <a:ea typeface="+mn-ea"/>
                <a:cs typeface="+mn-cs"/>
              </a:rPr>
              <a:t>- vanuit diverse boekhoudingen met een eigen rekeningschema toch eenduidig tot verschillende standaard (XBRL)rapportages komen</a:t>
            </a:r>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5</a:t>
            </a:fld>
            <a:endParaRPr lang="nl-NL"/>
          </a:p>
        </p:txBody>
      </p:sp>
    </p:spTree>
    <p:extLst>
      <p:ext uri="{BB962C8B-B14F-4D97-AF65-F5344CB8AC3E}">
        <p14:creationId xmlns:p14="http://schemas.microsoft.com/office/powerpoint/2010/main" val="6839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b="1" kern="1200" dirty="0" smtClean="0">
                <a:solidFill>
                  <a:schemeClr val="tx1"/>
                </a:solidFill>
                <a:effectLst/>
                <a:latin typeface="+mn-lt"/>
                <a:ea typeface="+mn-ea"/>
                <a:cs typeface="+mn-cs"/>
              </a:rPr>
              <a:t>Hoe werkt RGS?</a:t>
            </a:r>
          </a:p>
          <a:p>
            <a:pPr lvl="0"/>
            <a:r>
              <a:rPr lang="nl-NL" sz="1200" kern="1200" dirty="0" smtClean="0">
                <a:solidFill>
                  <a:schemeClr val="tx1"/>
                </a:solidFill>
                <a:effectLst/>
                <a:latin typeface="+mn-lt"/>
                <a:ea typeface="+mn-ea"/>
                <a:cs typeface="+mn-cs"/>
              </a:rPr>
              <a:t>- Dankzij RGS gebruikt de boekhoudsoftware dezelfde codes als de fiscale- en rapportagesoftware, waardoor de communicatie tussen alle software vlekkeloos verloopt.</a:t>
            </a:r>
          </a:p>
          <a:p>
            <a:pPr lvl="0"/>
            <a:r>
              <a:rPr lang="nl-NL" sz="1200" kern="1200" dirty="0" smtClean="0">
                <a:solidFill>
                  <a:schemeClr val="tx1"/>
                </a:solidFill>
                <a:effectLst/>
                <a:latin typeface="+mn-lt"/>
                <a:ea typeface="+mn-ea"/>
                <a:cs typeface="+mn-cs"/>
              </a:rPr>
              <a:t>- Het Referentie Grootboekschema bestaat uit 4 velden:</a:t>
            </a:r>
          </a:p>
          <a:p>
            <a:pPr lvl="2"/>
            <a:r>
              <a:rPr lang="nl-NL" sz="1200" kern="1200" dirty="0" smtClean="0">
                <a:solidFill>
                  <a:schemeClr val="tx1"/>
                </a:solidFill>
                <a:effectLst/>
                <a:latin typeface="+mn-lt"/>
                <a:ea typeface="+mn-ea"/>
                <a:cs typeface="+mn-cs"/>
              </a:rPr>
              <a:t>Referentiecode &gt; deze zijn standaard.</a:t>
            </a:r>
            <a:r>
              <a:rPr lang="nl-NL" sz="1200" kern="1200" baseline="0" dirty="0" smtClean="0">
                <a:solidFill>
                  <a:schemeClr val="tx1"/>
                </a:solidFill>
                <a:effectLst/>
                <a:latin typeface="+mn-lt"/>
                <a:ea typeface="+mn-ea"/>
                <a:cs typeface="+mn-cs"/>
              </a:rPr>
              <a:t> </a:t>
            </a:r>
            <a:r>
              <a:rPr lang="nl-NL" sz="1200" kern="1200" baseline="0" dirty="0" smtClean="0">
                <a:solidFill>
                  <a:srgbClr val="FF0000"/>
                </a:solidFill>
                <a:effectLst/>
                <a:latin typeface="+mn-lt"/>
                <a:ea typeface="+mn-ea"/>
                <a:cs typeface="+mn-cs"/>
              </a:rPr>
              <a:t>Dit is de ‘kern’ van de RGS standaard: een unieke alfacode</a:t>
            </a:r>
            <a:endParaRPr lang="nl-NL" sz="1200" kern="1200" dirty="0" smtClean="0">
              <a:solidFill>
                <a:srgbClr val="FF0000"/>
              </a:solidFill>
              <a:effectLst/>
              <a:latin typeface="+mn-lt"/>
              <a:ea typeface="+mn-ea"/>
              <a:cs typeface="+mn-cs"/>
            </a:endParaRPr>
          </a:p>
          <a:p>
            <a:pPr lvl="2"/>
            <a:r>
              <a:rPr lang="nl-NL" sz="1200" kern="1200" dirty="0" smtClean="0">
                <a:solidFill>
                  <a:schemeClr val="tx1"/>
                </a:solidFill>
                <a:effectLst/>
                <a:latin typeface="+mn-lt"/>
                <a:ea typeface="+mn-ea"/>
                <a:cs typeface="+mn-cs"/>
              </a:rPr>
              <a:t>Referentiegrootboeknummer &gt; eigen of standaard nummering</a:t>
            </a:r>
          </a:p>
          <a:p>
            <a:pPr lvl="2"/>
            <a:r>
              <a:rPr lang="nl-NL" sz="1200" kern="1200" dirty="0" smtClean="0">
                <a:solidFill>
                  <a:schemeClr val="tx1"/>
                </a:solidFill>
                <a:effectLst/>
                <a:latin typeface="+mn-lt"/>
                <a:ea typeface="+mn-ea"/>
                <a:cs typeface="+mn-cs"/>
              </a:rPr>
              <a:t>Grootboekomschrijving &gt; eigen of standaard omschrijving </a:t>
            </a:r>
          </a:p>
          <a:p>
            <a:pPr lvl="2"/>
            <a:r>
              <a:rPr lang="nl-NL" sz="1200" kern="1200" dirty="0" smtClean="0">
                <a:solidFill>
                  <a:schemeClr val="tx1"/>
                </a:solidFill>
                <a:effectLst/>
                <a:latin typeface="+mn-lt"/>
                <a:ea typeface="+mn-ea"/>
                <a:cs typeface="+mn-cs"/>
              </a:rPr>
              <a:t>Omslagcode &gt; is de referentiecode van de tegenrekening</a:t>
            </a:r>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6</a:t>
            </a:fld>
            <a:endParaRPr lang="nl-NL"/>
          </a:p>
        </p:txBody>
      </p:sp>
    </p:spTree>
    <p:extLst>
      <p:ext uri="{BB962C8B-B14F-4D97-AF65-F5344CB8AC3E}">
        <p14:creationId xmlns:p14="http://schemas.microsoft.com/office/powerpoint/2010/main" val="128353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b="1" kern="1200" dirty="0" smtClean="0">
                <a:solidFill>
                  <a:schemeClr val="tx1"/>
                </a:solidFill>
                <a:effectLst/>
                <a:latin typeface="+mn-lt"/>
                <a:ea typeface="+mn-ea"/>
                <a:cs typeface="+mn-cs"/>
              </a:rPr>
              <a:t>Hoe werkt RGS? Vervolg</a:t>
            </a:r>
          </a:p>
          <a:p>
            <a:pPr lvl="0"/>
            <a:r>
              <a:rPr lang="nl-NL" sz="1200" kern="1200" dirty="0" smtClean="0">
                <a:solidFill>
                  <a:schemeClr val="tx1"/>
                </a:solidFill>
                <a:effectLst/>
                <a:latin typeface="+mn-lt"/>
                <a:ea typeface="+mn-ea"/>
                <a:cs typeface="+mn-cs"/>
              </a:rPr>
              <a:t>- Intermediairs moeten de referentiecodes koppelen aan de grootboekrekeningen binnen de financiële administratie. Omdat een referentiecode gekoppeld is aan SBR, kan RGS worden gebruikt in de gehele financiële keten.</a:t>
            </a:r>
          </a:p>
          <a:p>
            <a:r>
              <a:rPr lang="nl-NL" sz="1200" i="1" kern="1200" dirty="0" smtClean="0">
                <a:solidFill>
                  <a:schemeClr val="tx1"/>
                </a:solidFill>
                <a:effectLst/>
                <a:latin typeface="+mn-lt"/>
                <a:ea typeface="+mn-ea"/>
                <a:cs typeface="+mn-cs"/>
              </a:rPr>
              <a:t>Voorbeelden van RGS-codering van (sub)rubrieken en grootboekrekeningen: </a:t>
            </a:r>
            <a:endParaRPr lang="nl-NL" sz="1200" kern="1200" dirty="0" smtClean="0">
              <a:solidFill>
                <a:schemeClr val="tx1"/>
              </a:solidFill>
              <a:effectLst/>
              <a:latin typeface="+mn-lt"/>
              <a:ea typeface="+mn-ea"/>
              <a:cs typeface="+mn-cs"/>
            </a:endParaRPr>
          </a:p>
          <a:p>
            <a:pPr lvl="0"/>
            <a:r>
              <a:rPr lang="nl-NL" sz="1200" kern="1200" dirty="0" smtClean="0">
                <a:solidFill>
                  <a:schemeClr val="tx1"/>
                </a:solidFill>
                <a:effectLst/>
                <a:latin typeface="+mn-lt"/>
                <a:ea typeface="+mn-ea"/>
                <a:cs typeface="+mn-cs"/>
              </a:rPr>
              <a:t>Balans = B;</a:t>
            </a:r>
          </a:p>
          <a:p>
            <a:pPr lvl="0"/>
            <a:r>
              <a:rPr lang="nl-NL" sz="1200" kern="1200" dirty="0" smtClean="0">
                <a:solidFill>
                  <a:schemeClr val="tx1"/>
                </a:solidFill>
                <a:effectLst/>
                <a:latin typeface="+mn-lt"/>
                <a:ea typeface="+mn-ea"/>
                <a:cs typeface="+mn-cs"/>
              </a:rPr>
              <a:t>Liquide middelen = BLIM;</a:t>
            </a:r>
          </a:p>
          <a:p>
            <a:pPr lvl="0"/>
            <a:r>
              <a:rPr lang="nl-NL" sz="1200" kern="1200" dirty="0" smtClean="0">
                <a:solidFill>
                  <a:schemeClr val="tx1"/>
                </a:solidFill>
                <a:effectLst/>
                <a:latin typeface="+mn-lt"/>
                <a:ea typeface="+mn-ea"/>
                <a:cs typeface="+mn-cs"/>
              </a:rPr>
              <a:t>Kruisposten = BLIMKRU.</a:t>
            </a:r>
          </a:p>
          <a:p>
            <a:pPr lvl="0"/>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7</a:t>
            </a:fld>
            <a:endParaRPr lang="nl-NL"/>
          </a:p>
        </p:txBody>
      </p:sp>
    </p:spTree>
    <p:extLst>
      <p:ext uri="{BB962C8B-B14F-4D97-AF65-F5344CB8AC3E}">
        <p14:creationId xmlns:p14="http://schemas.microsoft.com/office/powerpoint/2010/main" val="10081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dirty="0" smtClean="0">
                <a:sym typeface="Wingdings"/>
              </a:rPr>
              <a:t></a:t>
            </a:r>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8</a:t>
            </a:fld>
            <a:endParaRPr lang="nl-NL"/>
          </a:p>
        </p:txBody>
      </p:sp>
    </p:spTree>
    <p:extLst>
      <p:ext uri="{BB962C8B-B14F-4D97-AF65-F5344CB8AC3E}">
        <p14:creationId xmlns:p14="http://schemas.microsoft.com/office/powerpoint/2010/main" val="96719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TIP aan de presentator: Vraag waar het publiek aan denkt hierbij.</a:t>
            </a:r>
            <a:r>
              <a:rPr lang="nl-NL" sz="1200" b="1" kern="1200" baseline="0" dirty="0" smtClean="0">
                <a:solidFill>
                  <a:schemeClr val="tx1"/>
                </a:solidFill>
                <a:effectLst/>
                <a:latin typeface="+mn-lt"/>
                <a:ea typeface="+mn-ea"/>
                <a:cs typeface="+mn-cs"/>
              </a:rPr>
              <a:t> Geef ze een hint. </a:t>
            </a:r>
          </a:p>
          <a:p>
            <a:endParaRPr lang="nl-NL" sz="1200" b="1" kern="1200" baseline="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Kunt u als intermediair zonder RGS?</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Ja dat kan natuurlijk, maar</a:t>
            </a:r>
            <a:r>
              <a:rPr lang="nl-NL" sz="1200" kern="1200" baseline="0" dirty="0" smtClean="0">
                <a:solidFill>
                  <a:schemeClr val="tx1"/>
                </a:solidFill>
                <a:effectLst/>
                <a:latin typeface="+mn-lt"/>
                <a:ea typeface="+mn-ea"/>
                <a:cs typeface="+mn-cs"/>
              </a:rPr>
              <a:t> durf anders te zijn, te innoveren, ga niet op in de grijze massa die allemaal blijven doen wat ze deden. </a:t>
            </a:r>
            <a:endParaRPr lang="nl-NL" sz="1200" kern="1200" dirty="0" smtClean="0">
              <a:solidFill>
                <a:schemeClr val="tx1"/>
              </a:solidFill>
              <a:effectLst/>
              <a:latin typeface="+mn-lt"/>
              <a:ea typeface="+mn-ea"/>
              <a:cs typeface="+mn-cs"/>
            </a:endParaRPr>
          </a:p>
          <a:p>
            <a:pPr lvl="0"/>
            <a:r>
              <a:rPr lang="nl-NL" sz="1200" kern="1200" dirty="0" smtClean="0">
                <a:solidFill>
                  <a:schemeClr val="tx1"/>
                </a:solidFill>
                <a:effectLst/>
                <a:latin typeface="+mn-lt"/>
                <a:ea typeface="+mn-ea"/>
                <a:cs typeface="+mn-cs"/>
              </a:rPr>
              <a:t>Met</a:t>
            </a:r>
            <a:r>
              <a:rPr lang="nl-NL" sz="1200" kern="1200" baseline="0" dirty="0" smtClean="0">
                <a:solidFill>
                  <a:schemeClr val="tx1"/>
                </a:solidFill>
                <a:effectLst/>
                <a:latin typeface="+mn-lt"/>
                <a:ea typeface="+mn-ea"/>
                <a:cs typeface="+mn-cs"/>
              </a:rPr>
              <a:t> RGS:</a:t>
            </a:r>
            <a:endParaRPr lang="nl-NL" sz="1200" kern="1200" dirty="0" smtClean="0">
              <a:solidFill>
                <a:schemeClr val="tx1"/>
              </a:solidFill>
              <a:effectLst/>
              <a:latin typeface="+mn-lt"/>
              <a:ea typeface="+mn-ea"/>
              <a:cs typeface="+mn-cs"/>
            </a:endParaRPr>
          </a:p>
          <a:p>
            <a:pPr lvl="0"/>
            <a:r>
              <a:rPr lang="nl-NL" sz="1200" kern="1200" dirty="0" smtClean="0">
                <a:solidFill>
                  <a:schemeClr val="tx1"/>
                </a:solidFill>
                <a:effectLst/>
                <a:latin typeface="+mn-lt"/>
                <a:ea typeface="+mn-ea"/>
                <a:cs typeface="+mn-cs"/>
              </a:rPr>
              <a:t>- Vergroot u uw mogelijkheden: want de eigen codering die administratiekantoren én hun klanten, de ondernemers, aan rekeningschema’s geven werkt alleen goed bij interne rapportages. Met RGS maakt u ook externe rapportages</a:t>
            </a:r>
            <a:r>
              <a:rPr lang="nl-NL" sz="1200" kern="1200" baseline="0" dirty="0" smtClean="0">
                <a:solidFill>
                  <a:schemeClr val="tx1"/>
                </a:solidFill>
                <a:effectLst/>
                <a:latin typeface="+mn-lt"/>
                <a:ea typeface="+mn-ea"/>
                <a:cs typeface="+mn-cs"/>
              </a:rPr>
              <a:t> net zo gemakkelijk.</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Het scheelt u tijd: bij uitwisseling van gegevens met bijvoorbeeld de Belastingdienst, KvK of CBS scheelt het tijd omdat u de codering niet meer hoeft aan te passen aan hun norm. </a:t>
            </a:r>
          </a:p>
          <a:p>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9</a:t>
            </a:fld>
            <a:endParaRPr lang="nl-NL"/>
          </a:p>
        </p:txBody>
      </p:sp>
    </p:spTree>
    <p:extLst>
      <p:ext uri="{BB962C8B-B14F-4D97-AF65-F5344CB8AC3E}">
        <p14:creationId xmlns:p14="http://schemas.microsoft.com/office/powerpoint/2010/main" val="1488414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Wat levert RGS voor u op als intermediair?</a:t>
            </a:r>
            <a:endParaRPr lang="nl-NL" sz="1200" kern="1200" dirty="0" smtClean="0">
              <a:solidFill>
                <a:schemeClr val="tx1"/>
              </a:solidFill>
              <a:effectLst/>
              <a:latin typeface="+mn-lt"/>
              <a:ea typeface="+mn-ea"/>
              <a:cs typeface="+mn-cs"/>
            </a:endParaRPr>
          </a:p>
          <a:p>
            <a:pPr lvl="0"/>
            <a:r>
              <a:rPr lang="nl-NL" sz="1200" i="1" kern="1200" dirty="0" smtClean="0">
                <a:solidFill>
                  <a:schemeClr val="tx1"/>
                </a:solidFill>
                <a:effectLst/>
                <a:latin typeface="+mn-lt"/>
                <a:ea typeface="+mn-ea"/>
                <a:cs typeface="+mn-cs"/>
              </a:rPr>
              <a:t>Minder administratieve rompslomp: </a:t>
            </a:r>
            <a:r>
              <a:rPr lang="nl-NL" sz="1200" kern="1200" dirty="0" smtClean="0">
                <a:solidFill>
                  <a:schemeClr val="tx1"/>
                </a:solidFill>
                <a:effectLst/>
                <a:latin typeface="+mn-lt"/>
                <a:ea typeface="+mn-ea"/>
                <a:cs typeface="+mn-cs"/>
              </a:rPr>
              <a:t>doordat de juiste RGS is gekoppeld zijn er minder vertalingen bij uitwisselen van financiële gegevens.</a:t>
            </a:r>
          </a:p>
          <a:p>
            <a:pPr lvl="0"/>
            <a:r>
              <a:rPr lang="nl-NL" sz="1200" i="1" kern="1200" dirty="0" smtClean="0">
                <a:solidFill>
                  <a:schemeClr val="tx1"/>
                </a:solidFill>
                <a:effectLst/>
                <a:latin typeface="+mn-lt"/>
                <a:ea typeface="+mn-ea"/>
                <a:cs typeface="+mn-cs"/>
              </a:rPr>
              <a:t>Meerwaarde voor uw klant</a:t>
            </a:r>
            <a:r>
              <a:rPr lang="nl-NL" sz="1200" kern="1200" dirty="0" smtClean="0">
                <a:solidFill>
                  <a:schemeClr val="tx1"/>
                </a:solidFill>
                <a:effectLst/>
                <a:latin typeface="+mn-lt"/>
                <a:ea typeface="+mn-ea"/>
                <a:cs typeface="+mn-cs"/>
              </a:rPr>
              <a:t>: doordat</a:t>
            </a:r>
            <a:r>
              <a:rPr lang="nl-NL" sz="1200" kern="1200" baseline="0" dirty="0" smtClean="0">
                <a:solidFill>
                  <a:schemeClr val="tx1"/>
                </a:solidFill>
                <a:effectLst/>
                <a:latin typeface="+mn-lt"/>
                <a:ea typeface="+mn-ea"/>
                <a:cs typeface="+mn-cs"/>
              </a:rPr>
              <a:t> administreren eenvoudiger wordt</a:t>
            </a:r>
            <a:r>
              <a:rPr lang="nl-NL" sz="1200" kern="1200" dirty="0" smtClean="0">
                <a:solidFill>
                  <a:schemeClr val="tx1"/>
                </a:solidFill>
                <a:effectLst/>
                <a:latin typeface="+mn-lt"/>
                <a:ea typeface="+mn-ea"/>
                <a:cs typeface="+mn-cs"/>
              </a:rPr>
              <a:t>, kunt u de ondernemer voorzien van actuele info en hem of haar beter en sneller adviseren bij belangrijke beslissingen. </a:t>
            </a:r>
          </a:p>
          <a:p>
            <a:pPr lvl="0"/>
            <a:r>
              <a:rPr lang="nl-NL" sz="1200" i="1" kern="1200" dirty="0" smtClean="0">
                <a:solidFill>
                  <a:schemeClr val="tx1"/>
                </a:solidFill>
                <a:effectLst/>
                <a:latin typeface="+mn-lt"/>
                <a:ea typeface="+mn-ea"/>
                <a:cs typeface="+mn-cs"/>
              </a:rPr>
              <a:t>Eenvoudig en snel rapporteren:</a:t>
            </a:r>
            <a:r>
              <a:rPr lang="nl-NL" sz="1200" kern="1200" dirty="0" smtClean="0">
                <a:solidFill>
                  <a:schemeClr val="tx1"/>
                </a:solidFill>
                <a:effectLst/>
                <a:latin typeface="+mn-lt"/>
                <a:ea typeface="+mn-ea"/>
                <a:cs typeface="+mn-cs"/>
              </a:rPr>
              <a:t> dankzij RGS kunt u gegevens snel en eenvoudig uit de bronadministratie halen en deze delen met andere systemen of opnemen in rapportages bestemd voor externe partijen (zoals</a:t>
            </a:r>
            <a:r>
              <a:rPr lang="nl-NL" sz="1200" kern="1200" baseline="0" dirty="0" smtClean="0">
                <a:solidFill>
                  <a:schemeClr val="tx1"/>
                </a:solidFill>
                <a:effectLst/>
                <a:latin typeface="+mn-lt"/>
                <a:ea typeface="+mn-ea"/>
                <a:cs typeface="+mn-cs"/>
              </a:rPr>
              <a:t> SBR rapportages voor KvK, Banken, Belastingdienst en CBS)</a:t>
            </a:r>
            <a:r>
              <a:rPr lang="nl-NL" sz="1200" kern="1200" dirty="0" smtClean="0">
                <a:solidFill>
                  <a:schemeClr val="tx1"/>
                </a:solidFill>
                <a:effectLst/>
                <a:latin typeface="+mn-lt"/>
                <a:ea typeface="+mn-ea"/>
                <a:cs typeface="+mn-cs"/>
              </a:rPr>
              <a:t>. Een voorbeeld daarvan</a:t>
            </a:r>
            <a:r>
              <a:rPr lang="nl-NL" sz="1200" kern="1200" baseline="0" dirty="0" smtClean="0">
                <a:solidFill>
                  <a:schemeClr val="tx1"/>
                </a:solidFill>
                <a:effectLst/>
                <a:latin typeface="+mn-lt"/>
                <a:ea typeface="+mn-ea"/>
                <a:cs typeface="+mn-cs"/>
              </a:rPr>
              <a:t> is het </a:t>
            </a:r>
            <a:r>
              <a:rPr lang="nl-NL" sz="1200" i="1" kern="1200" dirty="0" smtClean="0">
                <a:solidFill>
                  <a:schemeClr val="tx1"/>
                </a:solidFill>
                <a:effectLst/>
                <a:latin typeface="+mn-lt"/>
                <a:ea typeface="+mn-ea"/>
                <a:cs typeface="+mn-cs"/>
              </a:rPr>
              <a:t>Digitaal deponeren</a:t>
            </a:r>
            <a:r>
              <a:rPr lang="nl-NL" sz="1200" kern="1200" dirty="0" smtClean="0">
                <a:solidFill>
                  <a:schemeClr val="tx1"/>
                </a:solidFill>
                <a:effectLst/>
                <a:latin typeface="+mn-lt"/>
                <a:ea typeface="+mn-ea"/>
                <a:cs typeface="+mn-cs"/>
              </a:rPr>
              <a:t> </a:t>
            </a:r>
            <a:r>
              <a:rPr lang="nl-NL" sz="1200" i="1" kern="1200" dirty="0" smtClean="0">
                <a:solidFill>
                  <a:schemeClr val="tx1"/>
                </a:solidFill>
                <a:effectLst/>
                <a:latin typeface="+mn-lt"/>
                <a:ea typeface="+mn-ea"/>
                <a:cs typeface="+mn-cs"/>
              </a:rPr>
              <a:t>van de jaarrekening: </a:t>
            </a:r>
            <a:r>
              <a:rPr lang="nl-NL" sz="1200" kern="1200" dirty="0" smtClean="0">
                <a:solidFill>
                  <a:schemeClr val="tx1"/>
                </a:solidFill>
                <a:effectLst/>
                <a:latin typeface="+mn-lt"/>
                <a:ea typeface="+mn-ea"/>
                <a:cs typeface="+mn-cs"/>
              </a:rPr>
              <a:t>jaarrekeningen mogen nu nog op papier worden aangeleverd. Vanaf 2017 is het voor micro - en kleine ondernemingen al verplicht om de jaarrekening digitaal te deponeren bij de Kamer van Koophandel. </a:t>
            </a:r>
          </a:p>
          <a:p>
            <a:pPr lvl="0"/>
            <a:r>
              <a:rPr lang="nl-NL" sz="1200" i="1" kern="1200" dirty="0" smtClean="0">
                <a:solidFill>
                  <a:schemeClr val="tx1"/>
                </a:solidFill>
                <a:effectLst/>
                <a:latin typeface="+mn-lt"/>
                <a:ea typeface="+mn-ea"/>
                <a:cs typeface="+mn-cs"/>
              </a:rPr>
              <a:t>Tijdsbesparing: </a:t>
            </a:r>
            <a:r>
              <a:rPr lang="nl-NL" sz="1200" kern="1200" dirty="0" smtClean="0">
                <a:solidFill>
                  <a:schemeClr val="tx1"/>
                </a:solidFill>
                <a:effectLst/>
                <a:latin typeface="+mn-lt"/>
                <a:ea typeface="+mn-ea"/>
                <a:cs typeface="+mn-cs"/>
              </a:rPr>
              <a:t>boekingsregels worden automatisch gevalideerd (waar de software dit</a:t>
            </a:r>
            <a:r>
              <a:rPr lang="nl-NL" sz="1200" kern="1200" baseline="0" dirty="0" smtClean="0">
                <a:solidFill>
                  <a:schemeClr val="tx1"/>
                </a:solidFill>
                <a:effectLst/>
                <a:latin typeface="+mn-lt"/>
                <a:ea typeface="+mn-ea"/>
                <a:cs typeface="+mn-cs"/>
              </a:rPr>
              <a:t> mogelijk maakt), eenduidig administreren voor uw klanten levert tijdsbesparing op</a:t>
            </a:r>
            <a:endParaRPr lang="nl-NL" sz="1200" kern="1200" dirty="0" smtClean="0">
              <a:solidFill>
                <a:schemeClr val="tx1"/>
              </a:solidFill>
              <a:effectLst/>
              <a:latin typeface="+mn-lt"/>
              <a:ea typeface="+mn-ea"/>
              <a:cs typeface="+mn-cs"/>
            </a:endParaRPr>
          </a:p>
          <a:p>
            <a:pPr lvl="0"/>
            <a:r>
              <a:rPr lang="nl-NL" sz="1200" i="1" kern="1200" dirty="0" smtClean="0">
                <a:solidFill>
                  <a:schemeClr val="tx1"/>
                </a:solidFill>
                <a:effectLst/>
                <a:latin typeface="+mn-lt"/>
                <a:ea typeface="+mn-ea"/>
                <a:cs typeface="+mn-cs"/>
              </a:rPr>
              <a:t>Gemak</a:t>
            </a:r>
            <a:r>
              <a:rPr lang="nl-NL" sz="1200" kern="1200" dirty="0" smtClean="0">
                <a:solidFill>
                  <a:schemeClr val="tx1"/>
                </a:solidFill>
                <a:effectLst/>
                <a:latin typeface="+mn-lt"/>
                <a:ea typeface="+mn-ea"/>
                <a:cs typeface="+mn-cs"/>
              </a:rPr>
              <a:t>: voldoet aan de boekhoud- en controlevoorschriften van de Belastingdienst</a:t>
            </a:r>
          </a:p>
          <a:p>
            <a:pPr lvl="0"/>
            <a:r>
              <a:rPr lang="nl-NL" sz="1200" i="1" kern="1200" dirty="0" smtClean="0">
                <a:solidFill>
                  <a:schemeClr val="tx1"/>
                </a:solidFill>
                <a:effectLst/>
                <a:latin typeface="+mn-lt"/>
                <a:ea typeface="+mn-ea"/>
                <a:cs typeface="+mn-cs"/>
              </a:rPr>
              <a:t>Minder foutkansen</a:t>
            </a:r>
            <a:r>
              <a:rPr lang="nl-NL" sz="1200" kern="1200" dirty="0" smtClean="0">
                <a:solidFill>
                  <a:schemeClr val="tx1"/>
                </a:solidFill>
                <a:effectLst/>
                <a:latin typeface="+mn-lt"/>
                <a:ea typeface="+mn-ea"/>
                <a:cs typeface="+mn-cs"/>
              </a:rPr>
              <a:t>: directe aansluiting op elektronische facturen (toekomst)</a:t>
            </a:r>
          </a:p>
          <a:p>
            <a:endParaRPr lang="nl-NL" sz="1200" kern="1200" dirty="0" smtClean="0">
              <a:solidFill>
                <a:schemeClr val="tx1"/>
              </a:solidFill>
              <a:effectLst/>
              <a:latin typeface="+mn-lt"/>
              <a:ea typeface="+mn-ea"/>
              <a:cs typeface="+mn-cs"/>
            </a:endParaRPr>
          </a:p>
          <a:p>
            <a:pPr lvl="0"/>
            <a:endParaRPr lang="nl-NL" dirty="0"/>
          </a:p>
        </p:txBody>
      </p:sp>
      <p:sp>
        <p:nvSpPr>
          <p:cNvPr id="4" name="Tijdelijke aanduiding voor dianummer 3"/>
          <p:cNvSpPr>
            <a:spLocks noGrp="1"/>
          </p:cNvSpPr>
          <p:nvPr>
            <p:ph type="sldNum" sz="quarter" idx="10"/>
          </p:nvPr>
        </p:nvSpPr>
        <p:spPr/>
        <p:txBody>
          <a:bodyPr/>
          <a:lstStyle/>
          <a:p>
            <a:fld id="{E308DA01-77BE-0F45-B9CF-DB5191327401}" type="slidenum">
              <a:rPr lang="nl-NL" smtClean="0"/>
              <a:t>10</a:t>
            </a:fld>
            <a:endParaRPr lang="nl-NL"/>
          </a:p>
        </p:txBody>
      </p:sp>
    </p:spTree>
    <p:extLst>
      <p:ext uri="{BB962C8B-B14F-4D97-AF65-F5344CB8AC3E}">
        <p14:creationId xmlns:p14="http://schemas.microsoft.com/office/powerpoint/2010/main" val="1870237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5C45F7AC-91CC-45C7-9A89-AFAAFEEF118B}" type="datetimeFigureOut">
              <a:rPr lang="nl-NL" smtClean="0"/>
              <a:pPr/>
              <a:t>13-11-17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C45F7AC-91CC-45C7-9A89-AFAAFEEF118B}" type="datetimeFigureOut">
              <a:rPr lang="nl-NL" smtClean="0"/>
              <a:pPr/>
              <a:t>13-11-17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C45F7AC-91CC-45C7-9A89-AFAAFEEF118B}" type="datetimeFigureOut">
              <a:rPr lang="nl-NL" smtClean="0"/>
              <a:pPr/>
              <a:t>13-11-17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C45F7AC-91CC-45C7-9A89-AFAAFEEF118B}" type="datetimeFigureOut">
              <a:rPr lang="nl-NL" smtClean="0"/>
              <a:pPr/>
              <a:t>13-11-17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5C45F7AC-91CC-45C7-9A89-AFAAFEEF118B}" type="datetimeFigureOut">
              <a:rPr lang="nl-NL" smtClean="0"/>
              <a:pPr/>
              <a:t>13-11-17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C45F7AC-91CC-45C7-9A89-AFAAFEEF118B}" type="datetimeFigureOut">
              <a:rPr lang="nl-NL" smtClean="0"/>
              <a:pPr/>
              <a:t>13-11-17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C45F7AC-91CC-45C7-9A89-AFAAFEEF118B}" type="datetimeFigureOut">
              <a:rPr lang="nl-NL" smtClean="0"/>
              <a:pPr/>
              <a:t>13-11-17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5C45F7AC-91CC-45C7-9A89-AFAAFEEF118B}" type="datetimeFigureOut">
              <a:rPr lang="nl-NL" smtClean="0"/>
              <a:pPr/>
              <a:t>13-11-17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C45F7AC-91CC-45C7-9A89-AFAAFEEF118B}" type="datetimeFigureOut">
              <a:rPr lang="nl-NL" smtClean="0"/>
              <a:pPr/>
              <a:t>13-11-17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C45F7AC-91CC-45C7-9A89-AFAAFEEF118B}" type="datetimeFigureOut">
              <a:rPr lang="nl-NL" smtClean="0"/>
              <a:pPr/>
              <a:t>13-11-17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C45F7AC-91CC-45C7-9A89-AFAAFEEF118B}" type="datetimeFigureOut">
              <a:rPr lang="nl-NL" smtClean="0"/>
              <a:pPr/>
              <a:t>13-11-17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BAD9E95-FE2F-411A-8772-D76F93474893}"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5F7AC-91CC-45C7-9A89-AFAAFEEF118B}" type="datetimeFigureOut">
              <a:rPr lang="nl-NL" smtClean="0"/>
              <a:pPr/>
              <a:t>13-11-17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D9E95-FE2F-411A-8772-D76F93474893}"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11/relationships/webextension" Target="../webextensions/webextension1.xml"/><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 y="753239"/>
            <a:ext cx="9137104" cy="5967063"/>
          </a:xfrm>
          <a:prstGeom prst="rect">
            <a:avLst/>
          </a:prstGeom>
        </p:spPr>
      </p:pic>
      <p:sp>
        <p:nvSpPr>
          <p:cNvPr id="2" name="Titel 1"/>
          <p:cNvSpPr>
            <a:spLocks noGrp="1"/>
          </p:cNvSpPr>
          <p:nvPr>
            <p:ph type="title"/>
          </p:nvPr>
        </p:nvSpPr>
        <p:spPr>
          <a:xfrm>
            <a:off x="-1957" y="1916833"/>
            <a:ext cx="9144000" cy="1160332"/>
          </a:xfrm>
          <a:solidFill>
            <a:schemeClr val="bg1">
              <a:alpha val="65098"/>
            </a:schemeClr>
          </a:solidFill>
        </p:spPr>
        <p:txBody>
          <a:bodyPr>
            <a:normAutofit fontScale="90000"/>
          </a:bodyPr>
          <a:lstStyle/>
          <a:p>
            <a:pPr>
              <a:lnSpc>
                <a:spcPct val="150000"/>
              </a:lnSpc>
            </a:pPr>
            <a:r>
              <a:rPr lang="nl-NL" dirty="0" smtClean="0"/>
              <a:t/>
            </a:r>
            <a:br>
              <a:rPr lang="nl-NL" dirty="0" smtClean="0"/>
            </a:br>
            <a:r>
              <a:rPr lang="nl-NL" sz="5300" b="1" dirty="0" smtClean="0">
                <a:solidFill>
                  <a:schemeClr val="tx2"/>
                </a:solidFill>
                <a:latin typeface="Calibri" charset="0"/>
                <a:ea typeface="Calibri" charset="0"/>
                <a:cs typeface="Calibri" charset="0"/>
              </a:rPr>
              <a:t>Referentie</a:t>
            </a:r>
            <a:r>
              <a:rPr lang="nl-NL" sz="5300" b="1" dirty="0" smtClean="0">
                <a:latin typeface="Calibri" charset="0"/>
                <a:ea typeface="Calibri" charset="0"/>
                <a:cs typeface="Calibri" charset="0"/>
              </a:rPr>
              <a:t> </a:t>
            </a:r>
            <a:r>
              <a:rPr lang="nl-NL" sz="5300" b="1" dirty="0" err="1">
                <a:solidFill>
                  <a:schemeClr val="tx2"/>
                </a:solidFill>
                <a:latin typeface="Calibri" charset="0"/>
                <a:ea typeface="Calibri" charset="0"/>
                <a:cs typeface="Calibri" charset="0"/>
              </a:rPr>
              <a:t>GrootboekSchema</a:t>
            </a:r>
            <a:r>
              <a:rPr lang="nl-NL" sz="5300" b="1" dirty="0">
                <a:latin typeface="Calibri" charset="0"/>
                <a:ea typeface="Calibri" charset="0"/>
                <a:cs typeface="Calibri" charset="0"/>
              </a:rPr>
              <a:t/>
            </a:r>
            <a:br>
              <a:rPr lang="nl-NL" sz="5300" b="1" dirty="0">
                <a:latin typeface="Calibri" charset="0"/>
                <a:ea typeface="Calibri" charset="0"/>
                <a:cs typeface="Calibri" charset="0"/>
              </a:rPr>
            </a:br>
            <a:endParaRPr lang="nl-NL" sz="5300" b="1" dirty="0">
              <a:latin typeface="Calibri" charset="0"/>
              <a:ea typeface="Calibri" charset="0"/>
              <a:cs typeface="Calibri" charset="0"/>
            </a:endParaRPr>
          </a:p>
        </p:txBody>
      </p:sp>
      <p:sp>
        <p:nvSpPr>
          <p:cNvPr id="3" name="Tijdelijke aanduiding voor inhoud 2"/>
          <p:cNvSpPr>
            <a:spLocks noGrp="1"/>
          </p:cNvSpPr>
          <p:nvPr>
            <p:ph idx="1"/>
          </p:nvPr>
        </p:nvSpPr>
        <p:spPr>
          <a:xfrm>
            <a:off x="6896" y="3284985"/>
            <a:ext cx="9137104" cy="944309"/>
          </a:xfrm>
          <a:solidFill>
            <a:srgbClr val="FFFFFF">
              <a:alpha val="69804"/>
            </a:srgbClr>
          </a:solidFill>
        </p:spPr>
        <p:txBody>
          <a:bodyPr>
            <a:normAutofit fontScale="55000" lnSpcReduction="20000"/>
          </a:bodyPr>
          <a:lstStyle/>
          <a:p>
            <a:pPr marL="0" indent="0">
              <a:buNone/>
            </a:pPr>
            <a:endParaRPr lang="nl-NL" dirty="0" smtClean="0">
              <a:latin typeface="Calibri" charset="0"/>
              <a:ea typeface="Calibri" charset="0"/>
              <a:cs typeface="Calibri" charset="0"/>
            </a:endParaRPr>
          </a:p>
          <a:p>
            <a:pPr marL="0" indent="0" algn="ctr">
              <a:buNone/>
            </a:pPr>
            <a:r>
              <a:rPr lang="nl-NL" sz="4500" dirty="0" smtClean="0">
                <a:solidFill>
                  <a:schemeClr val="tx2"/>
                </a:solidFill>
                <a:latin typeface="Calibri" charset="0"/>
                <a:ea typeface="Calibri" charset="0"/>
                <a:cs typeface="Calibri" charset="0"/>
              </a:rPr>
              <a:t>Voor </a:t>
            </a:r>
            <a:r>
              <a:rPr lang="nl-NL" sz="4500" dirty="0">
                <a:solidFill>
                  <a:schemeClr val="tx2"/>
                </a:solidFill>
                <a:latin typeface="Calibri" charset="0"/>
                <a:ea typeface="Calibri" charset="0"/>
                <a:cs typeface="Calibri" charset="0"/>
              </a:rPr>
              <a:t>een betere ondersteuning van uw </a:t>
            </a:r>
            <a:r>
              <a:rPr lang="nl-NL" sz="4500" dirty="0" smtClean="0">
                <a:solidFill>
                  <a:schemeClr val="tx2"/>
                </a:solidFill>
                <a:latin typeface="Calibri" charset="0"/>
                <a:ea typeface="Calibri" charset="0"/>
                <a:cs typeface="Calibri" charset="0"/>
              </a:rPr>
              <a:t>klanten</a:t>
            </a:r>
            <a:r>
              <a:rPr lang="nl-NL" dirty="0"/>
              <a:t/>
            </a:r>
            <a:br>
              <a:rPr lang="nl-NL" dirty="0"/>
            </a:br>
            <a:endParaRPr lang="nl-NL" sz="2400" dirty="0"/>
          </a:p>
        </p:txBody>
      </p:sp>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05880"/>
            <a:ext cx="8229600" cy="1143000"/>
          </a:xfrm>
        </p:spPr>
        <p:txBody>
          <a:bodyPr/>
          <a:lstStyle/>
          <a:p>
            <a:r>
              <a:rPr lang="nl-NL" sz="4800" b="1" dirty="0">
                <a:latin typeface="Calibri" charset="0"/>
                <a:ea typeface="Calibri" charset="0"/>
                <a:cs typeface="Calibri" charset="0"/>
              </a:rPr>
              <a:t>Wat levert RGS u op? </a:t>
            </a:r>
          </a:p>
        </p:txBody>
      </p:sp>
      <p:sp>
        <p:nvSpPr>
          <p:cNvPr id="3" name="Tijdelijke aanduiding voor inhoud 2"/>
          <p:cNvSpPr>
            <a:spLocks noGrp="1"/>
          </p:cNvSpPr>
          <p:nvPr>
            <p:ph idx="1"/>
          </p:nvPr>
        </p:nvSpPr>
        <p:spPr>
          <a:xfrm>
            <a:off x="436657" y="2564904"/>
            <a:ext cx="8507288" cy="3672408"/>
          </a:xfrm>
        </p:spPr>
        <p:txBody>
          <a:bodyPr>
            <a:noAutofit/>
          </a:bodyPr>
          <a:lstStyle/>
          <a:p>
            <a:pPr marL="342900" lvl="1" indent="-342900">
              <a:buFont typeface="Arial" charset="0"/>
              <a:buChar char="•"/>
            </a:pPr>
            <a:r>
              <a:rPr lang="nl-NL" dirty="0">
                <a:latin typeface="Calibri" charset="0"/>
                <a:ea typeface="Calibri" charset="0"/>
                <a:cs typeface="Calibri" charset="0"/>
              </a:rPr>
              <a:t>Minder administratieve rompslomp</a:t>
            </a:r>
          </a:p>
          <a:p>
            <a:pPr marL="342900" lvl="1" indent="-342900">
              <a:buFont typeface="Arial" charset="0"/>
              <a:buChar char="•"/>
            </a:pPr>
            <a:r>
              <a:rPr lang="nl-NL" dirty="0">
                <a:latin typeface="Calibri" charset="0"/>
                <a:ea typeface="Calibri" charset="0"/>
                <a:cs typeface="Calibri" charset="0"/>
              </a:rPr>
              <a:t>Meerwaarde voor uw klant</a:t>
            </a:r>
          </a:p>
          <a:p>
            <a:pPr marL="342900" lvl="1" indent="-342900">
              <a:buFont typeface="Arial" charset="0"/>
              <a:buChar char="•"/>
            </a:pPr>
            <a:r>
              <a:rPr lang="nl-NL" dirty="0" smtClean="0">
                <a:latin typeface="Calibri" charset="0"/>
                <a:ea typeface="Calibri" charset="0"/>
                <a:cs typeface="Calibri" charset="0"/>
              </a:rPr>
              <a:t>Eenvoudig </a:t>
            </a:r>
            <a:r>
              <a:rPr lang="nl-NL" dirty="0">
                <a:latin typeface="Calibri" charset="0"/>
                <a:ea typeface="Calibri" charset="0"/>
                <a:cs typeface="Calibri" charset="0"/>
              </a:rPr>
              <a:t>en snel rapporteren</a:t>
            </a:r>
          </a:p>
          <a:p>
            <a:pPr marL="342900" lvl="1" indent="-342900">
              <a:buFont typeface="Arial" charset="0"/>
              <a:buChar char="•"/>
            </a:pPr>
            <a:r>
              <a:rPr lang="nl-NL" dirty="0">
                <a:latin typeface="Calibri" charset="0"/>
                <a:ea typeface="Calibri" charset="0"/>
                <a:cs typeface="Calibri" charset="0"/>
              </a:rPr>
              <a:t>Tijdsbesparing</a:t>
            </a:r>
          </a:p>
          <a:p>
            <a:pPr marL="342900" lvl="1" indent="-342900">
              <a:buFont typeface="Arial" charset="0"/>
              <a:buChar char="•"/>
            </a:pPr>
            <a:r>
              <a:rPr lang="nl-NL" dirty="0">
                <a:latin typeface="Calibri" charset="0"/>
                <a:ea typeface="Calibri" charset="0"/>
                <a:cs typeface="Calibri" charset="0"/>
              </a:rPr>
              <a:t>Gemak</a:t>
            </a:r>
          </a:p>
          <a:p>
            <a:pPr marL="342900" lvl="1" indent="-342900">
              <a:buFont typeface="Arial" charset="0"/>
              <a:buChar char="•"/>
            </a:pPr>
            <a:r>
              <a:rPr lang="nl-NL" dirty="0">
                <a:latin typeface="Calibri" charset="0"/>
                <a:ea typeface="Calibri" charset="0"/>
                <a:cs typeface="Calibri" charset="0"/>
              </a:rPr>
              <a:t>Minder foutkansen</a:t>
            </a:r>
          </a:p>
          <a:p>
            <a:pPr marL="0" lvl="1" indent="0">
              <a:buNone/>
            </a:pPr>
            <a:endParaRPr lang="nl-NL" sz="2400" dirty="0">
              <a:latin typeface="Calibri" charset="0"/>
              <a:ea typeface="Calibri" charset="0"/>
              <a:cs typeface="Calibri" charset="0"/>
            </a:endParaRPr>
          </a:p>
        </p:txBody>
      </p:sp>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399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05880"/>
            <a:ext cx="8229600" cy="1143000"/>
          </a:xfrm>
        </p:spPr>
        <p:txBody>
          <a:bodyPr/>
          <a:lstStyle/>
          <a:p>
            <a:r>
              <a:rPr lang="nl-NL" sz="4800" b="1" dirty="0" smtClean="0">
                <a:latin typeface="Calibri" charset="0"/>
                <a:ea typeface="Calibri" charset="0"/>
                <a:cs typeface="Calibri" charset="0"/>
              </a:rPr>
              <a:t>Waar kunt u RGS toepassen?</a:t>
            </a:r>
            <a:endParaRPr lang="nl-NL" sz="4800" b="1" dirty="0">
              <a:latin typeface="Calibri" charset="0"/>
              <a:ea typeface="Calibri" charset="0"/>
              <a:cs typeface="Calibri" charset="0"/>
            </a:endParaRPr>
          </a:p>
        </p:txBody>
      </p:sp>
      <p:sp>
        <p:nvSpPr>
          <p:cNvPr id="3" name="Tijdelijke aanduiding voor inhoud 2"/>
          <p:cNvSpPr>
            <a:spLocks noGrp="1"/>
          </p:cNvSpPr>
          <p:nvPr>
            <p:ph idx="1"/>
          </p:nvPr>
        </p:nvSpPr>
        <p:spPr>
          <a:xfrm>
            <a:off x="457200" y="2780928"/>
            <a:ext cx="8507288" cy="3345235"/>
          </a:xfrm>
        </p:spPr>
        <p:txBody>
          <a:bodyPr>
            <a:noAutofit/>
          </a:bodyPr>
          <a:lstStyle/>
          <a:p>
            <a:pPr marL="0" lvl="1" indent="0">
              <a:buNone/>
            </a:pPr>
            <a:r>
              <a:rPr lang="nl-NL" sz="2400" dirty="0">
                <a:latin typeface="Calibri" charset="0"/>
                <a:ea typeface="Calibri" charset="0"/>
                <a:cs typeface="Calibri" charset="0"/>
              </a:rPr>
              <a:t>Nu</a:t>
            </a:r>
            <a:r>
              <a:rPr lang="nl-NL" sz="2400" dirty="0" smtClean="0">
                <a:latin typeface="Calibri" charset="0"/>
                <a:ea typeface="Calibri" charset="0"/>
                <a:cs typeface="Calibri" charset="0"/>
              </a:rPr>
              <a:t>: 		Financiële boekhoudpakketten</a:t>
            </a:r>
          </a:p>
          <a:p>
            <a:pPr marL="0" lvl="1" indent="0">
              <a:buNone/>
            </a:pPr>
            <a:r>
              <a:rPr lang="nl-NL" sz="2400" dirty="0">
                <a:latin typeface="Calibri" charset="0"/>
                <a:ea typeface="Calibri" charset="0"/>
                <a:cs typeface="Calibri" charset="0"/>
              </a:rPr>
              <a:t>	</a:t>
            </a:r>
            <a:r>
              <a:rPr lang="nl-NL" sz="2400" dirty="0" smtClean="0">
                <a:latin typeface="Calibri" charset="0"/>
                <a:ea typeface="Calibri" charset="0"/>
                <a:cs typeface="Calibri" charset="0"/>
              </a:rPr>
              <a:t>	Dashboard/benchmarking</a:t>
            </a:r>
            <a:endParaRPr lang="nl-NL" sz="2400" dirty="0">
              <a:latin typeface="Calibri" charset="0"/>
              <a:ea typeface="Calibri" charset="0"/>
              <a:cs typeface="Calibri" charset="0"/>
            </a:endParaRPr>
          </a:p>
          <a:p>
            <a:pPr marL="0" lvl="1" indent="0">
              <a:buNone/>
            </a:pPr>
            <a:r>
              <a:rPr lang="nl-NL" sz="2400" dirty="0" smtClean="0">
                <a:latin typeface="Calibri" charset="0"/>
                <a:ea typeface="Calibri" charset="0"/>
                <a:cs typeface="Calibri" charset="0"/>
              </a:rPr>
              <a:t>		Aanleveren </a:t>
            </a:r>
            <a:r>
              <a:rPr lang="nl-NL" sz="2400" dirty="0">
                <a:latin typeface="Calibri" charset="0"/>
                <a:ea typeface="Calibri" charset="0"/>
                <a:cs typeface="Calibri" charset="0"/>
              </a:rPr>
              <a:t>aan </a:t>
            </a:r>
            <a:r>
              <a:rPr lang="nl-NL" sz="2400" dirty="0" smtClean="0">
                <a:latin typeface="Calibri" charset="0"/>
                <a:ea typeface="Calibri" charset="0"/>
                <a:cs typeface="Calibri" charset="0"/>
              </a:rPr>
              <a:t>CBS</a:t>
            </a:r>
            <a:endParaRPr lang="nl-NL" sz="2400" dirty="0">
              <a:latin typeface="Calibri" charset="0"/>
              <a:ea typeface="Calibri" charset="0"/>
              <a:cs typeface="Calibri" charset="0"/>
            </a:endParaRPr>
          </a:p>
          <a:p>
            <a:pPr marL="0" lvl="1" indent="0">
              <a:buNone/>
            </a:pPr>
            <a:endParaRPr lang="nl-NL" sz="2400" dirty="0">
              <a:latin typeface="Calibri" charset="0"/>
              <a:ea typeface="Calibri" charset="0"/>
              <a:cs typeface="Calibri" charset="0"/>
            </a:endParaRPr>
          </a:p>
          <a:p>
            <a:pPr marL="0" lvl="1" indent="0">
              <a:buNone/>
            </a:pPr>
            <a:r>
              <a:rPr lang="nl-NL" sz="2400" dirty="0" smtClean="0">
                <a:latin typeface="Calibri" charset="0"/>
                <a:ea typeface="Calibri" charset="0"/>
                <a:cs typeface="Calibri" charset="0"/>
              </a:rPr>
              <a:t>Straks:		RGS-koppeling met andere rapportages</a:t>
            </a:r>
          </a:p>
          <a:p>
            <a:pPr marL="0" lvl="1" indent="0">
              <a:buNone/>
            </a:pPr>
            <a:r>
              <a:rPr lang="nl-NL" sz="2400" dirty="0">
                <a:latin typeface="Calibri" charset="0"/>
                <a:ea typeface="Calibri" charset="0"/>
                <a:cs typeface="Calibri" charset="0"/>
              </a:rPr>
              <a:t>	</a:t>
            </a:r>
            <a:r>
              <a:rPr lang="nl-NL" sz="2400" dirty="0" smtClean="0">
                <a:latin typeface="Calibri" charset="0"/>
                <a:ea typeface="Calibri" charset="0"/>
                <a:cs typeface="Calibri" charset="0"/>
              </a:rPr>
              <a:t>	RGS </a:t>
            </a:r>
            <a:r>
              <a:rPr lang="nl-NL" sz="2400" dirty="0">
                <a:latin typeface="Calibri" charset="0"/>
                <a:ea typeface="Calibri" charset="0"/>
                <a:cs typeface="Calibri" charset="0"/>
              </a:rPr>
              <a:t>aan begin van de keten</a:t>
            </a:r>
          </a:p>
          <a:p>
            <a:pPr marL="0" lvl="1" indent="0">
              <a:buNone/>
            </a:pPr>
            <a:r>
              <a:rPr lang="nl-NL" sz="2400" dirty="0" smtClean="0">
                <a:latin typeface="Calibri" charset="0"/>
                <a:ea typeface="Calibri" charset="0"/>
                <a:cs typeface="Calibri" charset="0"/>
              </a:rPr>
              <a:t>		RGS </a:t>
            </a:r>
            <a:r>
              <a:rPr lang="nl-NL" sz="2400" dirty="0">
                <a:latin typeface="Calibri" charset="0"/>
                <a:ea typeface="Calibri" charset="0"/>
                <a:cs typeface="Calibri" charset="0"/>
              </a:rPr>
              <a:t>voor datatransport tussen softwarepakketten</a:t>
            </a:r>
          </a:p>
        </p:txBody>
      </p:sp>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394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6" name="Rechthoek 5"/>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29191" y="2918298"/>
            <a:ext cx="184731" cy="369332"/>
          </a:xfrm>
          <a:prstGeom prst="rect">
            <a:avLst/>
          </a:prstGeom>
          <a:noFill/>
        </p:spPr>
        <p:txBody>
          <a:bodyPr wrap="none" rtlCol="0">
            <a:spAutoFit/>
          </a:bodyPr>
          <a:lstStyle/>
          <a:p>
            <a:endParaRPr lang="nl-NL" dirty="0"/>
          </a:p>
        </p:txBody>
      </p:sp>
      <p:pic>
        <p:nvPicPr>
          <p:cNvPr id="3" name="Tijdelijke aanduiding voor inhoud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64704"/>
            <a:ext cx="9144000" cy="5904656"/>
          </a:xfrm>
        </p:spPr>
      </p:pic>
    </p:spTree>
    <p:extLst>
      <p:ext uri="{BB962C8B-B14F-4D97-AF65-F5344CB8AC3E}">
        <p14:creationId xmlns:p14="http://schemas.microsoft.com/office/powerpoint/2010/main" val="1350718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8" y="764704"/>
            <a:ext cx="9144001" cy="5934446"/>
          </a:xfrm>
        </p:spPr>
      </p:pic>
      <p:sp>
        <p:nvSpPr>
          <p:cNvPr id="7" name="Rechthoek 6"/>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p:cNvSpPr txBox="1"/>
          <p:nvPr/>
        </p:nvSpPr>
        <p:spPr>
          <a:xfrm>
            <a:off x="1958" y="4036957"/>
            <a:ext cx="9142042" cy="2657138"/>
          </a:xfrm>
          <a:prstGeom prst="rect">
            <a:avLst/>
          </a:prstGeom>
          <a:solidFill>
            <a:srgbClr val="DCE6F2">
              <a:alpha val="61176"/>
            </a:srgbClr>
          </a:solidFill>
        </p:spPr>
        <p:txBody>
          <a:bodyPr wrap="square" rtlCol="0">
            <a:spAutoFit/>
          </a:bodyPr>
          <a:lstStyle/>
          <a:p>
            <a:pPr algn="ctr">
              <a:lnSpc>
                <a:spcPts val="4000"/>
              </a:lnSpc>
            </a:pPr>
            <a:endParaRPr lang="nl-NL" sz="4000" b="1" dirty="0" smtClean="0">
              <a:solidFill>
                <a:schemeClr val="bg1"/>
              </a:solidFill>
              <a:latin typeface="Calibri" charset="0"/>
              <a:ea typeface="Calibri" charset="0"/>
              <a:cs typeface="Calibri" charset="0"/>
            </a:endParaRPr>
          </a:p>
          <a:p>
            <a:pPr algn="ctr">
              <a:lnSpc>
                <a:spcPts val="4000"/>
              </a:lnSpc>
            </a:pPr>
            <a:r>
              <a:rPr lang="nl-NL" sz="4000" b="1" dirty="0" smtClean="0">
                <a:solidFill>
                  <a:schemeClr val="tx2"/>
                </a:solidFill>
                <a:latin typeface="Calibri" charset="0"/>
                <a:ea typeface="Calibri" charset="0"/>
                <a:cs typeface="Calibri" charset="0"/>
              </a:rPr>
              <a:t>Voor </a:t>
            </a:r>
            <a:r>
              <a:rPr lang="nl-NL" sz="4000" b="1" dirty="0">
                <a:solidFill>
                  <a:schemeClr val="tx2"/>
                </a:solidFill>
                <a:latin typeface="Calibri" charset="0"/>
                <a:ea typeface="Calibri" charset="0"/>
                <a:cs typeface="Calibri" charset="0"/>
              </a:rPr>
              <a:t>meer </a:t>
            </a:r>
            <a:r>
              <a:rPr lang="nl-NL" sz="4000" b="1" dirty="0" smtClean="0">
                <a:solidFill>
                  <a:schemeClr val="tx2"/>
                </a:solidFill>
                <a:latin typeface="Calibri" charset="0"/>
                <a:ea typeface="Calibri" charset="0"/>
                <a:cs typeface="Calibri" charset="0"/>
              </a:rPr>
              <a:t>informatie</a:t>
            </a:r>
          </a:p>
          <a:p>
            <a:pPr algn="ctr">
              <a:lnSpc>
                <a:spcPts val="4000"/>
              </a:lnSpc>
            </a:pPr>
            <a:endParaRPr lang="nl-NL" sz="4000" b="1" dirty="0">
              <a:solidFill>
                <a:schemeClr val="tx2"/>
              </a:solidFill>
              <a:latin typeface="Calibri" charset="0"/>
              <a:ea typeface="Calibri" charset="0"/>
              <a:cs typeface="Calibri" charset="0"/>
            </a:endParaRPr>
          </a:p>
          <a:p>
            <a:pPr algn="ctr">
              <a:lnSpc>
                <a:spcPts val="4000"/>
              </a:lnSpc>
            </a:pPr>
            <a:r>
              <a:rPr lang="nl-NL" sz="4000" i="1" dirty="0" smtClean="0">
                <a:solidFill>
                  <a:schemeClr val="tx2"/>
                </a:solidFill>
              </a:rPr>
              <a:t>www.referentiegrootboekschema.nl</a:t>
            </a:r>
          </a:p>
          <a:p>
            <a:pPr algn="ctr">
              <a:lnSpc>
                <a:spcPts val="4000"/>
              </a:lnSpc>
            </a:pPr>
            <a:endParaRPr lang="nl-NL" sz="4800" b="1" dirty="0">
              <a:solidFill>
                <a:schemeClr val="tx2"/>
              </a:solidFill>
              <a:latin typeface="Calibri" charset="0"/>
              <a:ea typeface="Calibri" charset="0"/>
              <a:cs typeface="Calibri" charset="0"/>
            </a:endParaRPr>
          </a:p>
        </p:txBody>
      </p:sp>
      <p:pic>
        <p:nvPicPr>
          <p:cNvPr id="5" name="Afbeelding 4" descr="RGS_logo.png"/>
          <p:cNvPicPr>
            <a:picLocks noChangeAspect="1"/>
          </p:cNvPicPr>
          <p:nvPr/>
        </p:nvPicPr>
        <p:blipFill>
          <a:blip r:embed="rId4" cstate="print"/>
          <a:stretch>
            <a:fillRect/>
          </a:stretch>
        </p:blipFill>
        <p:spPr>
          <a:xfrm>
            <a:off x="827584" y="116632"/>
            <a:ext cx="2736304" cy="424233"/>
          </a:xfrm>
          <a:prstGeom prst="rect">
            <a:avLst/>
          </a:prstGeom>
        </p:spPr>
      </p:pic>
      <p:sp>
        <p:nvSpPr>
          <p:cNvPr id="6" name="Rechthoek 5"/>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29191" y="2918298"/>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955228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05880"/>
            <a:ext cx="8229600" cy="1143000"/>
          </a:xfrm>
        </p:spPr>
        <p:txBody>
          <a:bodyPr>
            <a:normAutofit fontScale="90000"/>
          </a:bodyPr>
          <a:lstStyle/>
          <a:p>
            <a:r>
              <a:rPr lang="nl-NL" sz="4800" b="1" dirty="0" smtClean="0">
                <a:latin typeface="Calibri" charset="0"/>
                <a:ea typeface="Calibri" charset="0"/>
                <a:cs typeface="Calibri" charset="0"/>
              </a:rPr>
              <a:t>Wat heeft RGS met u te maken?</a:t>
            </a:r>
            <a:endParaRPr lang="nl-NL" sz="4800" b="1" dirty="0">
              <a:latin typeface="Calibri" charset="0"/>
              <a:ea typeface="Calibri" charset="0"/>
              <a:cs typeface="Calibri" charset="0"/>
            </a:endParaRPr>
          </a:p>
        </p:txBody>
      </p:sp>
      <p:sp>
        <p:nvSpPr>
          <p:cNvPr id="3" name="Tijdelijke aanduiding voor inhoud 2"/>
          <p:cNvSpPr>
            <a:spLocks noGrp="1"/>
          </p:cNvSpPr>
          <p:nvPr>
            <p:ph idx="1"/>
          </p:nvPr>
        </p:nvSpPr>
        <p:spPr>
          <a:xfrm>
            <a:off x="457200" y="2780928"/>
            <a:ext cx="8229600" cy="3345235"/>
          </a:xfrm>
        </p:spPr>
        <p:txBody>
          <a:bodyPr>
            <a:normAutofit/>
          </a:bodyPr>
          <a:lstStyle/>
          <a:p>
            <a:r>
              <a:rPr lang="nl-NL" dirty="0" smtClean="0">
                <a:latin typeface="Calibri" charset="0"/>
                <a:ea typeface="Calibri" charset="0"/>
                <a:cs typeface="Calibri" charset="0"/>
              </a:rPr>
              <a:t>Toekomst</a:t>
            </a:r>
            <a:endParaRPr lang="nl-NL" dirty="0">
              <a:latin typeface="Calibri" charset="0"/>
              <a:ea typeface="Calibri" charset="0"/>
              <a:cs typeface="Calibri" charset="0"/>
            </a:endParaRPr>
          </a:p>
          <a:p>
            <a:r>
              <a:rPr lang="nl-NL" dirty="0">
                <a:latin typeface="Calibri" charset="0"/>
                <a:ea typeface="Calibri" charset="0"/>
                <a:cs typeface="Calibri" charset="0"/>
              </a:rPr>
              <a:t>Van administreren naar advies</a:t>
            </a:r>
          </a:p>
          <a:p>
            <a:r>
              <a:rPr lang="nl-NL" dirty="0">
                <a:latin typeface="Calibri" charset="0"/>
                <a:ea typeface="Calibri" charset="0"/>
                <a:cs typeface="Calibri" charset="0"/>
              </a:rPr>
              <a:t>Bedreiging of een kans? </a:t>
            </a:r>
          </a:p>
          <a:p>
            <a:r>
              <a:rPr lang="nl-NL" dirty="0">
                <a:latin typeface="Calibri" charset="0"/>
                <a:ea typeface="Calibri" charset="0"/>
                <a:cs typeface="Calibri" charset="0"/>
              </a:rPr>
              <a:t>Uitdaging voor de </a:t>
            </a:r>
            <a:r>
              <a:rPr lang="nl-NL" dirty="0" smtClean="0">
                <a:latin typeface="Calibri" charset="0"/>
                <a:ea typeface="Calibri" charset="0"/>
                <a:cs typeface="Calibri" charset="0"/>
              </a:rPr>
              <a:t>intermediair</a:t>
            </a:r>
            <a:endParaRPr lang="nl-NL" dirty="0">
              <a:latin typeface="Calibri" charset="0"/>
              <a:ea typeface="Calibri" charset="0"/>
              <a:cs typeface="Calibri" charset="0"/>
            </a:endParaRPr>
          </a:p>
          <a:p>
            <a:r>
              <a:rPr lang="nl-NL" dirty="0">
                <a:latin typeface="Calibri" charset="0"/>
                <a:ea typeface="Calibri" charset="0"/>
                <a:cs typeface="Calibri" charset="0"/>
              </a:rPr>
              <a:t>RGS biedt kansen! </a:t>
            </a:r>
          </a:p>
        </p:txBody>
      </p:sp>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626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6" name="Rechthoek 5"/>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Tijdelijke aanduiding voor inhoud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57" y="752361"/>
            <a:ext cx="9144000" cy="5916999"/>
          </a:xfrm>
        </p:spPr>
      </p:pic>
    </p:spTree>
    <p:extLst>
      <p:ext uri="{BB962C8B-B14F-4D97-AF65-F5344CB8AC3E}">
        <p14:creationId xmlns:p14="http://schemas.microsoft.com/office/powerpoint/2010/main" val="1778439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5243" y="838025"/>
            <a:ext cx="8229600" cy="1143000"/>
          </a:xfrm>
        </p:spPr>
        <p:txBody>
          <a:bodyPr>
            <a:normAutofit/>
          </a:bodyPr>
          <a:lstStyle/>
          <a:p>
            <a:r>
              <a:rPr lang="nl-NL" sz="4800" b="1" dirty="0" smtClean="0">
                <a:latin typeface="Calibri" charset="0"/>
                <a:ea typeface="Calibri" charset="0"/>
                <a:cs typeface="Calibri" charset="0"/>
              </a:rPr>
              <a:t>Wat is RGS ook alweer?</a:t>
            </a:r>
            <a:endParaRPr lang="nl-NL" sz="4800" b="1" dirty="0">
              <a:latin typeface="Calibri" charset="0"/>
              <a:ea typeface="Calibri" charset="0"/>
              <a:cs typeface="Calibri" charset="0"/>
            </a:endParaRPr>
          </a:p>
        </p:txBody>
      </p:sp>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Tijdelijke aanduiding voor inhoud 5" title="Web Video Player"/>
              <p:cNvGraphicFramePr>
                <a:graphicFrameLocks noGrp="1"/>
              </p:cNvGraphicFramePr>
              <p:nvPr>
                <p:ph idx="1"/>
                <p:extLst>
                  <p:ext uri="{D42A27DB-BD31-4B8C-83A1-F6EECF244321}">
                    <p14:modId xmlns:p14="http://schemas.microsoft.com/office/powerpoint/2010/main" val="820378930"/>
                  </p:ext>
                </p:extLst>
              </p:nvPr>
            </p:nvGraphicFramePr>
            <p:xfrm>
              <a:off x="457200" y="2204864"/>
              <a:ext cx="8229600" cy="3921299"/>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8" name="Tijdelijke aanduiding voor inhoud 5" title="Web Video Player"/>
              <p:cNvPicPr>
                <a:picLocks noGrp="1" noRot="1" noChangeAspect="1" noMove="1" noResize="1" noEditPoints="1" noAdjustHandles="1" noChangeArrowheads="1" noChangeShapeType="1"/>
              </p:cNvPicPr>
              <p:nvPr/>
            </p:nvPicPr>
            <p:blipFill>
              <a:blip r:embed="rId5"/>
              <a:stretch>
                <a:fillRect/>
              </a:stretch>
            </p:blipFill>
            <p:spPr>
              <a:xfrm>
                <a:off x="457200" y="2204864"/>
                <a:ext cx="8229600" cy="3921299"/>
              </a:xfrm>
              <a:prstGeom prst="rect">
                <a:avLst/>
              </a:prstGeom>
            </p:spPr>
          </p:pic>
        </mc:Fallback>
      </mc:AlternateContent>
    </p:spTree>
    <p:extLst>
      <p:ext uri="{BB962C8B-B14F-4D97-AF65-F5344CB8AC3E}">
        <p14:creationId xmlns:p14="http://schemas.microsoft.com/office/powerpoint/2010/main" val="461411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7" y="730497"/>
            <a:ext cx="9145957" cy="6264028"/>
          </a:xfrm>
        </p:spPr>
      </p:pic>
      <p:pic>
        <p:nvPicPr>
          <p:cNvPr id="5" name="Afbeelding 4" descr="RGS_logo.png"/>
          <p:cNvPicPr>
            <a:picLocks noChangeAspect="1"/>
          </p:cNvPicPr>
          <p:nvPr/>
        </p:nvPicPr>
        <p:blipFill>
          <a:blip r:embed="rId4" cstate="print"/>
          <a:stretch>
            <a:fillRect/>
          </a:stretch>
        </p:blipFill>
        <p:spPr>
          <a:xfrm>
            <a:off x="827584" y="116632"/>
            <a:ext cx="2736304" cy="424233"/>
          </a:xfrm>
          <a:prstGeom prst="rect">
            <a:avLst/>
          </a:prstGeom>
        </p:spPr>
      </p:pic>
      <p:sp>
        <p:nvSpPr>
          <p:cNvPr id="6" name="Rechthoek 5"/>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58493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05880"/>
            <a:ext cx="8229600" cy="1143000"/>
          </a:xfrm>
        </p:spPr>
        <p:txBody>
          <a:bodyPr/>
          <a:lstStyle/>
          <a:p>
            <a:r>
              <a:rPr lang="nl-NL" sz="4800" b="1" dirty="0">
                <a:latin typeface="Calibri" charset="0"/>
                <a:ea typeface="Calibri" charset="0"/>
                <a:cs typeface="Calibri" charset="0"/>
              </a:rPr>
              <a:t>Hoe werkt RGS?</a:t>
            </a:r>
          </a:p>
        </p:txBody>
      </p:sp>
      <p:sp>
        <p:nvSpPr>
          <p:cNvPr id="3" name="Tijdelijke aanduiding voor inhoud 2"/>
          <p:cNvSpPr>
            <a:spLocks noGrp="1"/>
          </p:cNvSpPr>
          <p:nvPr>
            <p:ph idx="1"/>
          </p:nvPr>
        </p:nvSpPr>
        <p:spPr>
          <a:xfrm>
            <a:off x="457200" y="2780928"/>
            <a:ext cx="8507288" cy="3345235"/>
          </a:xfrm>
        </p:spPr>
        <p:txBody>
          <a:bodyPr>
            <a:noAutofit/>
          </a:bodyPr>
          <a:lstStyle/>
          <a:p>
            <a:pPr marL="0" lvl="1" indent="0">
              <a:buNone/>
            </a:pPr>
            <a:r>
              <a:rPr lang="nl-NL" sz="2400" dirty="0" smtClean="0">
                <a:latin typeface="Calibri" charset="0"/>
                <a:ea typeface="Calibri" charset="0"/>
                <a:cs typeface="Calibri" charset="0"/>
              </a:rPr>
              <a:t>RGS gebruikt dezelfde </a:t>
            </a:r>
            <a:r>
              <a:rPr lang="nl-NL" sz="2400" dirty="0">
                <a:latin typeface="Calibri" charset="0"/>
                <a:ea typeface="Calibri" charset="0"/>
                <a:cs typeface="Calibri" charset="0"/>
              </a:rPr>
              <a:t>codes voor zowel de boekhoudsoftware als de fiscale- en </a:t>
            </a:r>
            <a:r>
              <a:rPr lang="nl-NL" sz="2400" dirty="0" smtClean="0">
                <a:latin typeface="Calibri" charset="0"/>
                <a:ea typeface="Calibri" charset="0"/>
                <a:cs typeface="Calibri" charset="0"/>
              </a:rPr>
              <a:t>rapportagesoftware.</a:t>
            </a:r>
          </a:p>
          <a:p>
            <a:pPr marL="0" lvl="1" indent="0">
              <a:buNone/>
            </a:pPr>
            <a:r>
              <a:rPr lang="nl-NL" sz="2400" dirty="0" smtClean="0">
                <a:latin typeface="Calibri" charset="0"/>
                <a:ea typeface="Calibri" charset="0"/>
                <a:cs typeface="Calibri" charset="0"/>
              </a:rPr>
              <a:t>RGS bestaat </a:t>
            </a:r>
            <a:r>
              <a:rPr lang="nl-NL" sz="2400" dirty="0">
                <a:latin typeface="Calibri" charset="0"/>
                <a:ea typeface="Calibri" charset="0"/>
                <a:cs typeface="Calibri" charset="0"/>
              </a:rPr>
              <a:t>uit 4 velden:</a:t>
            </a:r>
          </a:p>
          <a:p>
            <a:pPr marL="342900" lvl="1" indent="-342900">
              <a:buFont typeface="Arial" pitchFamily="34" charset="0"/>
              <a:buChar char="•"/>
            </a:pPr>
            <a:r>
              <a:rPr lang="nl-NL" sz="2400" dirty="0">
                <a:latin typeface="Calibri" charset="0"/>
                <a:ea typeface="Calibri" charset="0"/>
                <a:cs typeface="Calibri" charset="0"/>
              </a:rPr>
              <a:t>Referentiecode</a:t>
            </a:r>
          </a:p>
          <a:p>
            <a:pPr marL="342900" lvl="1" indent="-342900">
              <a:buFont typeface="Arial" pitchFamily="34" charset="0"/>
              <a:buChar char="•"/>
            </a:pPr>
            <a:r>
              <a:rPr lang="nl-NL" sz="2400" dirty="0">
                <a:latin typeface="Calibri" charset="0"/>
                <a:ea typeface="Calibri" charset="0"/>
                <a:cs typeface="Calibri" charset="0"/>
              </a:rPr>
              <a:t>Referentiegrootboeknummer </a:t>
            </a:r>
          </a:p>
          <a:p>
            <a:pPr marL="342900" lvl="1" indent="-342900">
              <a:buFont typeface="Arial" pitchFamily="34" charset="0"/>
              <a:buChar char="•"/>
            </a:pPr>
            <a:r>
              <a:rPr lang="nl-NL" sz="2400" dirty="0">
                <a:latin typeface="Calibri" charset="0"/>
                <a:ea typeface="Calibri" charset="0"/>
                <a:cs typeface="Calibri" charset="0"/>
              </a:rPr>
              <a:t>Grootboekomschrijving</a:t>
            </a:r>
          </a:p>
          <a:p>
            <a:pPr marL="342900" lvl="1" indent="-342900">
              <a:buFont typeface="Arial" pitchFamily="34" charset="0"/>
              <a:buChar char="•"/>
            </a:pPr>
            <a:r>
              <a:rPr lang="nl-NL" sz="2400" dirty="0">
                <a:latin typeface="Calibri" charset="0"/>
                <a:ea typeface="Calibri" charset="0"/>
                <a:cs typeface="Calibri" charset="0"/>
              </a:rPr>
              <a:t>Omslagcode</a:t>
            </a:r>
          </a:p>
        </p:txBody>
      </p:sp>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436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05880"/>
            <a:ext cx="8229600" cy="1143000"/>
          </a:xfrm>
        </p:spPr>
        <p:txBody>
          <a:bodyPr/>
          <a:lstStyle/>
          <a:p>
            <a:r>
              <a:rPr lang="nl-NL" sz="4800" b="1" dirty="0" smtClean="0">
                <a:latin typeface="Calibri" charset="0"/>
                <a:ea typeface="Calibri" charset="0"/>
                <a:cs typeface="Calibri" charset="0"/>
              </a:rPr>
              <a:t>En dan</a:t>
            </a:r>
            <a:r>
              <a:rPr lang="mr-IN" sz="4800" b="1" dirty="0" smtClean="0">
                <a:latin typeface="Calibri" charset="0"/>
                <a:ea typeface="Calibri" charset="0"/>
                <a:cs typeface="Calibri" charset="0"/>
              </a:rPr>
              <a:t>…</a:t>
            </a:r>
            <a:r>
              <a:rPr lang="nl-NL" sz="4800" b="1" dirty="0" smtClean="0">
                <a:latin typeface="Calibri" charset="0"/>
                <a:ea typeface="Calibri" charset="0"/>
                <a:cs typeface="Calibri" charset="0"/>
              </a:rPr>
              <a:t>?</a:t>
            </a:r>
            <a:endParaRPr lang="nl-NL" sz="4800" b="1" dirty="0">
              <a:latin typeface="Calibri" charset="0"/>
              <a:ea typeface="Calibri" charset="0"/>
              <a:cs typeface="Calibri" charset="0"/>
            </a:endParaRPr>
          </a:p>
        </p:txBody>
      </p:sp>
      <p:sp>
        <p:nvSpPr>
          <p:cNvPr id="3" name="Tijdelijke aanduiding voor inhoud 2"/>
          <p:cNvSpPr>
            <a:spLocks noGrp="1"/>
          </p:cNvSpPr>
          <p:nvPr>
            <p:ph idx="1"/>
          </p:nvPr>
        </p:nvSpPr>
        <p:spPr>
          <a:xfrm>
            <a:off x="457200" y="2780928"/>
            <a:ext cx="8507288" cy="3345235"/>
          </a:xfrm>
        </p:spPr>
        <p:txBody>
          <a:bodyPr>
            <a:noAutofit/>
          </a:bodyPr>
          <a:lstStyle/>
          <a:p>
            <a:pPr marL="0" lvl="1" indent="0">
              <a:buNone/>
            </a:pPr>
            <a:r>
              <a:rPr lang="nl-NL" sz="3200" dirty="0">
                <a:latin typeface="Calibri" charset="0"/>
                <a:ea typeface="Calibri" charset="0"/>
                <a:cs typeface="Calibri" charset="0"/>
              </a:rPr>
              <a:t>Referentiecodes en grootboekrekeningen moeten gekoppeld worden. </a:t>
            </a:r>
          </a:p>
          <a:p>
            <a:pPr marL="0" lvl="1" indent="0">
              <a:buNone/>
            </a:pPr>
            <a:endParaRPr lang="nl-NL" sz="3200" dirty="0">
              <a:latin typeface="Calibri" charset="0"/>
              <a:ea typeface="Calibri" charset="0"/>
              <a:cs typeface="Calibri" charset="0"/>
            </a:endParaRPr>
          </a:p>
          <a:p>
            <a:pPr marL="0" lvl="1" indent="0">
              <a:buNone/>
            </a:pPr>
            <a:r>
              <a:rPr lang="nl-NL" sz="3200" dirty="0">
                <a:latin typeface="Calibri" charset="0"/>
                <a:ea typeface="Calibri" charset="0"/>
                <a:cs typeface="Calibri" charset="0"/>
              </a:rPr>
              <a:t>Voorbeeld van </a:t>
            </a:r>
            <a:r>
              <a:rPr lang="nl-NL" sz="3200" dirty="0" smtClean="0">
                <a:latin typeface="Calibri" charset="0"/>
                <a:ea typeface="Calibri" charset="0"/>
                <a:cs typeface="Calibri" charset="0"/>
              </a:rPr>
              <a:t>RGS-codering: </a:t>
            </a:r>
            <a:endParaRPr lang="nl-NL" sz="3200" dirty="0">
              <a:latin typeface="Calibri" charset="0"/>
              <a:ea typeface="Calibri" charset="0"/>
              <a:cs typeface="Calibri" charset="0"/>
            </a:endParaRPr>
          </a:p>
          <a:p>
            <a:pPr marL="0" lvl="1" indent="0">
              <a:buNone/>
            </a:pPr>
            <a:endParaRPr lang="nl-NL" sz="2400" dirty="0">
              <a:latin typeface="Calibri" charset="0"/>
              <a:ea typeface="Calibri" charset="0"/>
              <a:cs typeface="Calibri" charset="0"/>
            </a:endParaRPr>
          </a:p>
        </p:txBody>
      </p:sp>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3861048"/>
            <a:ext cx="2705100" cy="1651000"/>
          </a:xfrm>
          <a:prstGeom prst="rect">
            <a:avLst/>
          </a:prstGeom>
        </p:spPr>
      </p:pic>
    </p:spTree>
    <p:extLst>
      <p:ext uri="{BB962C8B-B14F-4D97-AF65-F5344CB8AC3E}">
        <p14:creationId xmlns:p14="http://schemas.microsoft.com/office/powerpoint/2010/main" val="434306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RGS_logo.png"/>
          <p:cNvPicPr>
            <a:picLocks noChangeAspect="1"/>
          </p:cNvPicPr>
          <p:nvPr/>
        </p:nvPicPr>
        <p:blipFill>
          <a:blip r:embed="rId3" cstate="print"/>
          <a:stretch>
            <a:fillRect/>
          </a:stretch>
        </p:blipFill>
        <p:spPr>
          <a:xfrm>
            <a:off x="827584" y="116632"/>
            <a:ext cx="2736304" cy="424233"/>
          </a:xfrm>
          <a:prstGeom prst="rect">
            <a:avLst/>
          </a:prstGeom>
        </p:spPr>
      </p:pic>
      <p:sp>
        <p:nvSpPr>
          <p:cNvPr id="5" name="Rechthoek 4"/>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1043608" y="6237312"/>
            <a:ext cx="7056784" cy="0"/>
          </a:xfrm>
          <a:prstGeom prst="line">
            <a:avLst/>
          </a:prstGeom>
          <a:ln w="31750">
            <a:solidFill>
              <a:srgbClr val="1DA572"/>
            </a:solidFill>
          </a:ln>
        </p:spPr>
        <p:style>
          <a:lnRef idx="1">
            <a:schemeClr val="accent1"/>
          </a:lnRef>
          <a:fillRef idx="0">
            <a:schemeClr val="accent1"/>
          </a:fillRef>
          <a:effectRef idx="0">
            <a:schemeClr val="accent1"/>
          </a:effectRef>
          <a:fontRef idx="minor">
            <a:schemeClr val="tx1"/>
          </a:fontRef>
        </p:style>
      </p:cxnSp>
      <p:pic>
        <p:nvPicPr>
          <p:cNvPr id="8" name="Picture 4" descr="fbeeldingsresultaat voor fokke en sukke wins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35696" y="972912"/>
            <a:ext cx="5409414" cy="519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348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a:p>
        </p:txBody>
      </p:sp>
      <p:pic>
        <p:nvPicPr>
          <p:cNvPr id="2050" name="7B5CBB57-4D27-48B0-855D-2BC02981228D" descr="C288076D-0B06-4D7E-A607-BB31158565F6"/>
          <p:cNvPicPr>
            <a:picLocks noChangeAspect="1" noChangeArrowheads="1"/>
          </p:cNvPicPr>
          <p:nvPr/>
        </p:nvPicPr>
        <p:blipFill>
          <a:blip r:embed="rId3" cstate="print"/>
          <a:srcRect/>
          <a:stretch>
            <a:fillRect/>
          </a:stretch>
        </p:blipFill>
        <p:spPr bwMode="auto">
          <a:xfrm>
            <a:off x="0" y="620688"/>
            <a:ext cx="9144000" cy="7196932"/>
          </a:xfrm>
          <a:prstGeom prst="rect">
            <a:avLst/>
          </a:prstGeom>
          <a:noFill/>
          <a:ln w="9525">
            <a:noFill/>
            <a:miter lim="800000"/>
            <a:headEnd/>
            <a:tailEnd/>
          </a:ln>
        </p:spPr>
      </p:pic>
      <p:pic>
        <p:nvPicPr>
          <p:cNvPr id="5" name="Afbeelding 4" descr="RGS_logo.png"/>
          <p:cNvPicPr>
            <a:picLocks noChangeAspect="1"/>
          </p:cNvPicPr>
          <p:nvPr/>
        </p:nvPicPr>
        <p:blipFill>
          <a:blip r:embed="rId4" cstate="print"/>
          <a:stretch>
            <a:fillRect/>
          </a:stretch>
        </p:blipFill>
        <p:spPr>
          <a:xfrm>
            <a:off x="827584" y="116632"/>
            <a:ext cx="2736304" cy="424233"/>
          </a:xfrm>
          <a:prstGeom prst="rect">
            <a:avLst/>
          </a:prstGeom>
        </p:spPr>
      </p:pic>
      <p:sp>
        <p:nvSpPr>
          <p:cNvPr id="6" name="Rechthoek 5"/>
          <p:cNvSpPr/>
          <p:nvPr/>
        </p:nvSpPr>
        <p:spPr>
          <a:xfrm>
            <a:off x="0" y="620688"/>
            <a:ext cx="9144000" cy="144016"/>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1957" y="6669360"/>
            <a:ext cx="9144000" cy="1368152"/>
          </a:xfrm>
          <a:prstGeom prst="rect">
            <a:avLst/>
          </a:prstGeom>
          <a:solidFill>
            <a:srgbClr val="E5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png"/></Relationships>
</file>

<file path=ppt/webextensions/webextension1.xml><?xml version="1.0" encoding="utf-8"?>
<we:webextension xmlns:we="http://schemas.microsoft.com/office/webextensions/webextension/2010/11" id="{C29C6053-509B-FE4B-8C66-55387153FBD9}">
  <we:reference id="wa104221182" version="3.2.0.0" store="nl-NL" storeType="OMEX"/>
  <we:alternateReferences>
    <we:reference id="wa104221182" version="3.2.0.0" store="wa104221182" storeType="OMEX"/>
  </we:alternateReferences>
  <we:properties>
    <we:property name="vid" value="&quot;https://youtu.be/PsU2HtSPL3Y&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160</TotalTime>
  <Words>998</Words>
  <Application>Microsoft Macintosh PowerPoint</Application>
  <PresentationFormat>Diavoorstelling (4:3)</PresentationFormat>
  <Paragraphs>120</Paragraphs>
  <Slides>13</Slides>
  <Notes>12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vt:i4>
      </vt:variant>
    </vt:vector>
  </HeadingPairs>
  <TitlesOfParts>
    <vt:vector size="19" baseType="lpstr">
      <vt:lpstr>Arial</vt:lpstr>
      <vt:lpstr>Calibri</vt:lpstr>
      <vt:lpstr>Lucida Sans Unicode</vt:lpstr>
      <vt:lpstr>Times New Roman</vt:lpstr>
      <vt:lpstr>Wingdings</vt:lpstr>
      <vt:lpstr>Office-thema</vt:lpstr>
      <vt:lpstr> Referentie GrootboekSchema </vt:lpstr>
      <vt:lpstr>Wat heeft RGS met u te maken?</vt:lpstr>
      <vt:lpstr>PowerPoint-presentatie</vt:lpstr>
      <vt:lpstr>Wat is RGS ook alweer?</vt:lpstr>
      <vt:lpstr>PowerPoint-presentatie</vt:lpstr>
      <vt:lpstr>Hoe werkt RGS?</vt:lpstr>
      <vt:lpstr>En dan…?</vt:lpstr>
      <vt:lpstr>PowerPoint-presentatie</vt:lpstr>
      <vt:lpstr>PowerPoint-presentatie</vt:lpstr>
      <vt:lpstr>Wat levert RGS u op? </vt:lpstr>
      <vt:lpstr>Waar kunt u RGS toepassen?</vt:lpstr>
      <vt:lpstr>PowerPoint-presentatie</vt:lpstr>
      <vt:lpstr>PowerPoint-presentatie</vt:lpstr>
    </vt:vector>
  </TitlesOfParts>
  <Company>Rijksoverheid</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Jeroen Jansen</dc:creator>
  <cp:lastModifiedBy>BvdL</cp:lastModifiedBy>
  <cp:revision>32</cp:revision>
  <dcterms:created xsi:type="dcterms:W3CDTF">2017-08-24T12:58:20Z</dcterms:created>
  <dcterms:modified xsi:type="dcterms:W3CDTF">2017-11-13T09:05:40Z</dcterms:modified>
</cp:coreProperties>
</file>