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4" r:id="rId3"/>
    <p:sldId id="319" r:id="rId4"/>
    <p:sldId id="320" r:id="rId5"/>
    <p:sldId id="317" r:id="rId6"/>
    <p:sldId id="318" r:id="rId7"/>
    <p:sldId id="301" r:id="rId8"/>
  </p:sldIdLst>
  <p:sldSz cx="9144000" cy="6858000" type="screen4x3"/>
  <p:notesSz cx="6805613" cy="9944100"/>
  <p:custDataLst>
    <p:tags r:id="rId11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 den Ende, Dave (NL - Utrecht)" initials="VdED(-U" lastIdx="5" clrIdx="0">
    <p:extLst/>
  </p:cmAuthor>
  <p:cmAuthor id="2" name="Arnoldus, F." initials="AF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4" autoAdjust="0"/>
  </p:normalViewPr>
  <p:slideViewPr>
    <p:cSldViewPr>
      <p:cViewPr varScale="1">
        <p:scale>
          <a:sx n="101" d="100"/>
          <a:sy n="101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30F28-223F-4F9C-B0D9-FFDAC175650C}" type="datetimeFigureOut">
              <a:rPr lang="nl-NL" smtClean="0"/>
              <a:t>9-12-2014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BA6E-FADB-4CEB-9D84-CD14D082FB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933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378-D860-47C5-BFCF-F079147048FE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9A93F-D0C8-452C-802C-04222D3A701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1905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9A93F-D0C8-452C-802C-04222D3A7012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235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30723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166DAD9F-C8FB-4945-A164-F3830A867300}" type="slidenum">
              <a:rPr lang="nl-NL" smtClean="0"/>
              <a:pPr/>
              <a:t>2</a:t>
            </a:fld>
            <a:endParaRPr lang="nl-NL" smtClean="0"/>
          </a:p>
        </p:txBody>
      </p:sp>
      <p:sp>
        <p:nvSpPr>
          <p:cNvPr id="30724" name="Tijdelijke aanduiding voor notities 2"/>
          <p:cNvSpPr>
            <a:spLocks noGrp="1"/>
          </p:cNvSpPr>
          <p:nvPr/>
        </p:nvSpPr>
        <p:spPr bwMode="auto">
          <a:xfrm>
            <a:off x="908051" y="4722814"/>
            <a:ext cx="4989513" cy="4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0707E2AA-D43C-4187-AC50-313FF0B96BA4}" type="slidenum">
              <a:rPr lang="nl-NL" smtClean="0"/>
              <a:pPr/>
              <a:t>3</a:t>
            </a:fld>
            <a:endParaRPr lang="nl-NL" smtClean="0"/>
          </a:p>
        </p:txBody>
      </p:sp>
      <p:sp>
        <p:nvSpPr>
          <p:cNvPr id="31748" name="Tijdelijke aanduiding voor notities 4"/>
          <p:cNvSpPr>
            <a:spLocks noGrp="1"/>
          </p:cNvSpPr>
          <p:nvPr/>
        </p:nvSpPr>
        <p:spPr bwMode="auto">
          <a:xfrm>
            <a:off x="908050" y="4722813"/>
            <a:ext cx="4989513" cy="447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6125"/>
            <a:ext cx="4972050" cy="3729038"/>
          </a:xfrm>
          <a:ln/>
        </p:spPr>
      </p:sp>
      <p:sp>
        <p:nvSpPr>
          <p:cNvPr id="33795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F4288634-2EC4-4985-9C0B-5B999C5620B2}" type="slidenum">
              <a:rPr lang="nl-NL" smtClean="0"/>
              <a:pPr/>
              <a:t>5</a:t>
            </a:fld>
            <a:endParaRPr lang="nl-NL" smtClean="0"/>
          </a:p>
        </p:txBody>
      </p:sp>
      <p:sp>
        <p:nvSpPr>
          <p:cNvPr id="33796" name="Tijdelijke aanduiding voor notities 2"/>
          <p:cNvSpPr>
            <a:spLocks noGrp="1"/>
          </p:cNvSpPr>
          <p:nvPr/>
        </p:nvSpPr>
        <p:spPr bwMode="auto">
          <a:xfrm>
            <a:off x="908051" y="4722814"/>
            <a:ext cx="4989513" cy="4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fld id="{C03036D0-9502-4331-992F-8F84183F8DDE}" type="slidenum">
              <a:rPr lang="nl-NL" smtClean="0"/>
              <a:pPr/>
              <a:t>6</a:t>
            </a:fld>
            <a:endParaRPr lang="nl-NL" smtClean="0"/>
          </a:p>
        </p:txBody>
      </p:sp>
      <p:sp>
        <p:nvSpPr>
          <p:cNvPr id="34820" name="Tijdelijke aanduiding voor notities 2"/>
          <p:cNvSpPr>
            <a:spLocks noGrp="1"/>
          </p:cNvSpPr>
          <p:nvPr/>
        </p:nvSpPr>
        <p:spPr bwMode="auto">
          <a:xfrm>
            <a:off x="908051" y="4722814"/>
            <a:ext cx="4989513" cy="4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30000"/>
              </a:spcBef>
              <a:buFontTx/>
              <a:buNone/>
            </a:pPr>
            <a:endParaRPr lang="nl-NL" sz="1200">
              <a:latin typeface="Times New Roman" pitchFamily="18" charset="0"/>
            </a:endParaRPr>
          </a:p>
        </p:txBody>
      </p:sp>
      <p:sp>
        <p:nvSpPr>
          <p:cNvPr id="2" name="Tijdelijke aanduiding voor notities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9A93F-D0C8-452C-802C-04222D3A7012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23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" name="Picture 3" descr="Y:\RGS\Logo\logo r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4" t="22152" r="22774" b="22873"/>
          <a:stretch/>
        </p:blipFill>
        <p:spPr bwMode="auto">
          <a:xfrm>
            <a:off x="7236296" y="0"/>
            <a:ext cx="193038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659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626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1893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7850188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250825" y="1844675"/>
            <a:ext cx="8713788" cy="4537075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250825" y="6497638"/>
            <a:ext cx="1905000" cy="360362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195513" y="6497638"/>
            <a:ext cx="4897437" cy="360362"/>
          </a:xfrm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2950" y="6497638"/>
            <a:ext cx="1871663" cy="360362"/>
          </a:xfrm>
        </p:spPr>
        <p:txBody>
          <a:bodyPr/>
          <a:lstStyle>
            <a:lvl1pPr>
              <a:defRPr/>
            </a:lvl1pPr>
          </a:lstStyle>
          <a:p>
            <a:fld id="{B4487CAB-52F2-4653-9532-30919B8DF78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405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Picture 3" descr="Y:\RGS\Logo\logo r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4" t="22152" r="22774" b="22873"/>
          <a:stretch/>
        </p:blipFill>
        <p:spPr bwMode="auto">
          <a:xfrm>
            <a:off x="7236296" y="0"/>
            <a:ext cx="1930387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194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461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57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348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196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75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9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48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F0B5A-2B79-4C59-994B-D9A5626C437D}" type="datetimeFigureOut">
              <a:rPr lang="nl-NL" smtClean="0"/>
              <a:pPr/>
              <a:t>9-12-2014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E7CD4-E370-4752-9AF4-7A3C293E5251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75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3744416"/>
          </a:xfrm>
        </p:spPr>
        <p:txBody>
          <a:bodyPr>
            <a:normAutofit fontScale="90000"/>
          </a:bodyPr>
          <a:lstStyle/>
          <a:p>
            <a:r>
              <a:rPr lang="nl-NL" sz="5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Referentie </a:t>
            </a:r>
            <a:br>
              <a:rPr lang="nl-NL" sz="5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5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Grootboek</a:t>
            </a:r>
            <a:br>
              <a:rPr lang="nl-NL" sz="5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5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Schema</a:t>
            </a:r>
            <a:r>
              <a:rPr lang="nl-NL" sz="54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</a:t>
            </a:r>
            <a:r>
              <a:rPr lang="nl-N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4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r>
              <a:rPr lang="nl-NL" sz="2400" i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bridging</a:t>
            </a:r>
            <a:r>
              <a:rPr lang="nl-NL" sz="24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the gap </a:t>
            </a:r>
            <a:r>
              <a:rPr lang="nl-NL" sz="2400" i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between</a:t>
            </a:r>
            <a:r>
              <a:rPr lang="nl-NL" sz="24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2400" i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administration</a:t>
            </a:r>
            <a:r>
              <a:rPr lang="nl-NL" sz="24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2400" i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  <a:r>
              <a:rPr lang="nl-NL" sz="2400" i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nl-NL" sz="2400" i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reporting</a:t>
            </a:r>
            <a:endParaRPr lang="nl-NL" sz="2400" i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3203848" y="5877272"/>
            <a:ext cx="4274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*</a:t>
            </a:r>
            <a:r>
              <a:rPr lang="en-US" dirty="0" smtClean="0">
                <a:solidFill>
                  <a:schemeClr val="bg1"/>
                </a:solidFill>
              </a:rPr>
              <a:t>a Uniform Reference for Chart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Accounts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1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>
          <a:xfrm>
            <a:off x="541213" y="1028702"/>
            <a:ext cx="8423275" cy="768351"/>
          </a:xfrm>
        </p:spPr>
        <p:txBody>
          <a:bodyPr>
            <a:noAutofit/>
          </a:bodyPr>
          <a:lstStyle/>
          <a:p>
            <a:r>
              <a:rPr lang="en-GB" sz="26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Guiding Principles of RGS</a:t>
            </a:r>
            <a:endParaRPr lang="en-GB" sz="26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510692" y="1988840"/>
            <a:ext cx="8639175" cy="333586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 effective and equal public private partnership</a:t>
            </a: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on commonly used charts of accounts</a:t>
            </a:r>
            <a:endParaRPr lang="en-GB" altLang="ja-JP" sz="84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Unambiguous definitions  </a:t>
            </a: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Connection with Standard Business Reporting (SBR)</a:t>
            </a: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Basis for all surveys requiring general ledger data</a:t>
            </a: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Initial focus on SME’s</a:t>
            </a:r>
          </a:p>
          <a:p>
            <a:pPr>
              <a:lnSpc>
                <a:spcPts val="36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en-GB" sz="8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Non-compulsory</a:t>
            </a:r>
          </a:p>
          <a:p>
            <a:pPr>
              <a:lnSpc>
                <a:spcPts val="2800"/>
              </a:lnSpc>
              <a:spcBef>
                <a:spcPts val="600"/>
              </a:spcBef>
              <a:buFont typeface="Wingdings" pitchFamily="2" charset="2"/>
              <a:buChar char="ü"/>
            </a:pPr>
            <a:endParaRPr lang="en-GB" sz="84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ts val="2800"/>
              </a:lnSpc>
              <a:spcBef>
                <a:spcPts val="1200"/>
              </a:spcBef>
              <a:buFont typeface="Verdana" pitchFamily="34" charset="0"/>
              <a:buAutoNum type="arabicPeriod"/>
            </a:pPr>
            <a:endParaRPr lang="en-GB" sz="1600" dirty="0" smtClean="0">
              <a:solidFill>
                <a:srgbClr val="000000"/>
              </a:solidFill>
            </a:endParaRPr>
          </a:p>
          <a:p>
            <a:endParaRPr lang="en-GB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532" name="Rechte verbindingslijn met pijl 2"/>
          <p:cNvCxnSpPr>
            <a:cxnSpLocks noChangeShapeType="1"/>
          </p:cNvCxnSpPr>
          <p:nvPr/>
        </p:nvCxnSpPr>
        <p:spPr bwMode="auto">
          <a:xfrm>
            <a:off x="1357313" y="1123951"/>
            <a:ext cx="4464050" cy="1246716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33" name="Gebogen verbindingslijn 12"/>
          <p:cNvCxnSpPr>
            <a:cxnSpLocks noChangeShapeType="1"/>
          </p:cNvCxnSpPr>
          <p:nvPr/>
        </p:nvCxnSpPr>
        <p:spPr bwMode="auto">
          <a:xfrm rot="10800000">
            <a:off x="493713" y="2755900"/>
            <a:ext cx="215900" cy="35984"/>
          </a:xfrm>
          <a:prstGeom prst="bentConnector3">
            <a:avLst>
              <a:gd name="adj1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34" name="Rechthoekige toelichting 25"/>
          <p:cNvSpPr>
            <a:spLocks noChangeArrowheads="1"/>
          </p:cNvSpPr>
          <p:nvPr/>
        </p:nvSpPr>
        <p:spPr bwMode="auto">
          <a:xfrm>
            <a:off x="251520" y="3212976"/>
            <a:ext cx="1368152" cy="1008112"/>
          </a:xfrm>
          <a:prstGeom prst="wedgeRectCallout">
            <a:avLst>
              <a:gd name="adj1" fmla="val 62286"/>
              <a:gd name="adj2" fmla="val -106029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Tx/>
              <a:buNone/>
            </a:pPr>
            <a:r>
              <a:rPr lang="nl-NL" sz="1200" dirty="0"/>
              <a:t>(0)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 dirty="0" smtClean="0"/>
              <a:t>Reference number (example</a:t>
            </a:r>
            <a:r>
              <a:rPr lang="en-GB" sz="1200" dirty="0" smtClean="0"/>
              <a:t>)</a:t>
            </a:r>
            <a:r>
              <a:rPr lang="en-GB" sz="1200" b="1" dirty="0" smtClean="0"/>
              <a:t> </a:t>
            </a:r>
            <a:r>
              <a:rPr lang="en-GB" sz="1200" dirty="0"/>
              <a:t>for </a:t>
            </a:r>
            <a:r>
              <a:rPr lang="en-GB" sz="1200" dirty="0" smtClean="0"/>
              <a:t>chart of accounts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nl-NL" sz="1000" dirty="0" smtClean="0"/>
              <a:t>- </a:t>
            </a:r>
            <a:r>
              <a:rPr lang="nl-NL" sz="1000" dirty="0" err="1"/>
              <a:t>o</a:t>
            </a:r>
            <a:r>
              <a:rPr lang="nl-NL" sz="1000" dirty="0" err="1" smtClean="0"/>
              <a:t>ptional</a:t>
            </a:r>
            <a:r>
              <a:rPr lang="nl-NL" sz="1000" dirty="0" smtClean="0"/>
              <a:t> - </a:t>
            </a:r>
            <a:endParaRPr lang="nl-NL" sz="1000" dirty="0"/>
          </a:p>
          <a:p>
            <a:pPr>
              <a:buFontTx/>
              <a:buNone/>
            </a:pPr>
            <a:endParaRPr lang="nl-NL" sz="1200" dirty="0"/>
          </a:p>
          <a:p>
            <a:pPr>
              <a:buFontTx/>
              <a:buNone/>
            </a:pPr>
            <a:endParaRPr lang="nl-NL" sz="1200" dirty="0"/>
          </a:p>
        </p:txBody>
      </p:sp>
      <p:sp>
        <p:nvSpPr>
          <p:cNvPr id="22535" name="Rechthoekige toelichting 28"/>
          <p:cNvSpPr>
            <a:spLocks noChangeArrowheads="1"/>
          </p:cNvSpPr>
          <p:nvPr/>
        </p:nvSpPr>
        <p:spPr bwMode="auto">
          <a:xfrm>
            <a:off x="3995738" y="4653136"/>
            <a:ext cx="2233612" cy="860483"/>
          </a:xfrm>
          <a:prstGeom prst="wedgeRectCallout">
            <a:avLst>
              <a:gd name="adj1" fmla="val 17094"/>
              <a:gd name="adj2" fmla="val -96004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Tx/>
              <a:buNone/>
            </a:pPr>
            <a:r>
              <a:rPr lang="nl-NL" sz="1200" dirty="0"/>
              <a:t>(2)</a:t>
            </a:r>
          </a:p>
          <a:p>
            <a:pPr>
              <a:buFontTx/>
              <a:buNone/>
            </a:pPr>
            <a:r>
              <a:rPr lang="en-GB" sz="1200" b="1" dirty="0" smtClean="0"/>
              <a:t>Description:</a:t>
            </a:r>
          </a:p>
          <a:p>
            <a:pPr>
              <a:buFontTx/>
              <a:buNone/>
            </a:pPr>
            <a:r>
              <a:rPr lang="en-GB" sz="1200" dirty="0" smtClean="0"/>
              <a:t>Standardised general ledger descriptions (</a:t>
            </a:r>
            <a:r>
              <a:rPr lang="en-GB" sz="1200" dirty="0" smtClean="0"/>
              <a:t>in Dutch)</a:t>
            </a:r>
            <a:endParaRPr lang="en-GB" sz="1200" dirty="0"/>
          </a:p>
        </p:txBody>
      </p:sp>
      <p:sp>
        <p:nvSpPr>
          <p:cNvPr id="22536" name="Rechthoekige toelichting 19"/>
          <p:cNvSpPr>
            <a:spLocks noChangeArrowheads="1"/>
          </p:cNvSpPr>
          <p:nvPr/>
        </p:nvSpPr>
        <p:spPr bwMode="auto">
          <a:xfrm>
            <a:off x="1933576" y="4653136"/>
            <a:ext cx="1655763" cy="860482"/>
          </a:xfrm>
          <a:prstGeom prst="wedgeRectCallout">
            <a:avLst>
              <a:gd name="adj1" fmla="val 32089"/>
              <a:gd name="adj2" fmla="val -95357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nl-NL" sz="1200" dirty="0"/>
              <a:t>(1)</a:t>
            </a:r>
          </a:p>
          <a:p>
            <a:pPr algn="ctr"/>
            <a:r>
              <a:rPr lang="nl-NL" sz="1200" b="1" dirty="0"/>
              <a:t>Reference code</a:t>
            </a:r>
          </a:p>
          <a:p>
            <a:pPr algn="ctr"/>
            <a:r>
              <a:rPr lang="en-GB" sz="1200" dirty="0" smtClean="0"/>
              <a:t>Hierarchical alpha-code</a:t>
            </a:r>
          </a:p>
          <a:p>
            <a:pPr algn="ctr"/>
            <a:endParaRPr lang="nl-NL" sz="1200" dirty="0"/>
          </a:p>
        </p:txBody>
      </p:sp>
      <p:sp>
        <p:nvSpPr>
          <p:cNvPr id="22537" name="Rechthoekige toelichting 34"/>
          <p:cNvSpPr>
            <a:spLocks noChangeArrowheads="1"/>
          </p:cNvSpPr>
          <p:nvPr/>
        </p:nvSpPr>
        <p:spPr bwMode="auto">
          <a:xfrm>
            <a:off x="6613525" y="4653137"/>
            <a:ext cx="2279650" cy="860482"/>
          </a:xfrm>
          <a:prstGeom prst="wedgeRectCallout">
            <a:avLst>
              <a:gd name="adj1" fmla="val 17838"/>
              <a:gd name="adj2" fmla="val -95736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FontTx/>
              <a:buNone/>
            </a:pPr>
            <a:r>
              <a:rPr lang="nl-NL" sz="1200" dirty="0"/>
              <a:t>(3)</a:t>
            </a:r>
          </a:p>
          <a:p>
            <a:pPr>
              <a:buFontTx/>
              <a:buNone/>
            </a:pPr>
            <a:r>
              <a:rPr lang="en-GB" sz="1200" b="1" dirty="0" smtClean="0"/>
              <a:t>Mapping: </a:t>
            </a:r>
          </a:p>
          <a:p>
            <a:pPr>
              <a:buFontTx/>
              <a:buNone/>
            </a:pPr>
            <a:r>
              <a:rPr lang="en-GB" sz="1200" dirty="0" smtClean="0"/>
              <a:t>Coupling with SBR- reports (taxonomies)</a:t>
            </a:r>
            <a:endParaRPr lang="en-GB" sz="1200" dirty="0"/>
          </a:p>
        </p:txBody>
      </p:sp>
      <p:sp>
        <p:nvSpPr>
          <p:cNvPr id="22583" name="Tekstvak 1"/>
          <p:cNvSpPr txBox="1">
            <a:spLocks noChangeArrowheads="1"/>
          </p:cNvSpPr>
          <p:nvPr/>
        </p:nvSpPr>
        <p:spPr bwMode="auto">
          <a:xfrm>
            <a:off x="107951" y="5829300"/>
            <a:ext cx="500329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>
              <a:buFontTx/>
              <a:buNone/>
            </a:pPr>
            <a:r>
              <a:rPr lang="nl-NL" sz="900" dirty="0" smtClean="0">
                <a:solidFill>
                  <a:schemeClr val="bg1"/>
                </a:solidFill>
              </a:rPr>
              <a:t>source: </a:t>
            </a:r>
            <a:r>
              <a:rPr lang="nl-NL" sz="900" b="1" i="1" dirty="0">
                <a:solidFill>
                  <a:schemeClr val="bg1"/>
                </a:solidFill>
              </a:rPr>
              <a:t>www.referentiegrootboekschema.nl  </a:t>
            </a:r>
            <a:r>
              <a:rPr lang="nl-NL" sz="900" dirty="0">
                <a:solidFill>
                  <a:schemeClr val="bg1"/>
                </a:solidFill>
              </a:rPr>
              <a:t> </a:t>
            </a:r>
            <a:r>
              <a:rPr lang="nl-NL" sz="900" dirty="0" smtClean="0">
                <a:solidFill>
                  <a:schemeClr val="bg1"/>
                </a:solidFill>
              </a:rPr>
              <a:t>(</a:t>
            </a:r>
            <a:r>
              <a:rPr lang="nl-NL" sz="900" dirty="0">
                <a:solidFill>
                  <a:schemeClr val="bg1"/>
                </a:solidFill>
              </a:rPr>
              <a:t>kennisbank / </a:t>
            </a:r>
            <a:r>
              <a:rPr lang="en-GB" sz="900" dirty="0" smtClean="0">
                <a:solidFill>
                  <a:schemeClr val="bg1"/>
                </a:solidFill>
              </a:rPr>
              <a:t>knowledge</a:t>
            </a:r>
            <a:r>
              <a:rPr lang="nl-NL" sz="900" dirty="0" smtClean="0">
                <a:solidFill>
                  <a:schemeClr val="bg1"/>
                </a:solidFill>
              </a:rPr>
              <a:t> </a:t>
            </a:r>
            <a:r>
              <a:rPr lang="nl-NL" sz="900" dirty="0" smtClean="0">
                <a:solidFill>
                  <a:schemeClr val="bg1"/>
                </a:solidFill>
              </a:rPr>
              <a:t>base)  </a:t>
            </a:r>
            <a:endParaRPr lang="nl-NL" sz="900" dirty="0">
              <a:solidFill>
                <a:schemeClr val="bg1"/>
              </a:solidFill>
            </a:endParaRPr>
          </a:p>
        </p:txBody>
      </p:sp>
      <p:sp>
        <p:nvSpPr>
          <p:cNvPr id="22584" name="Titel 1"/>
          <p:cNvSpPr>
            <a:spLocks noGrp="1"/>
          </p:cNvSpPr>
          <p:nvPr>
            <p:ph type="title"/>
          </p:nvPr>
        </p:nvSpPr>
        <p:spPr>
          <a:xfrm>
            <a:off x="109539" y="933451"/>
            <a:ext cx="8423275" cy="76834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z="2600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RGS  </a:t>
            </a:r>
          </a:p>
        </p:txBody>
      </p:sp>
      <p:graphicFrame>
        <p:nvGraphicFramePr>
          <p:cNvPr id="14" name="Tabel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66017"/>
              </p:ext>
            </p:extLst>
          </p:nvPr>
        </p:nvGraphicFramePr>
        <p:xfrm>
          <a:off x="1835696" y="2492896"/>
          <a:ext cx="6667500" cy="1738659"/>
        </p:xfrm>
        <a:graphic>
          <a:graphicData uri="http://schemas.openxmlformats.org/drawingml/2006/table">
            <a:tbl>
              <a:tblPr/>
              <a:tblGrid>
                <a:gridCol w="1151905"/>
                <a:gridCol w="1135092"/>
                <a:gridCol w="3644604"/>
                <a:gridCol w="735899"/>
              </a:tblGrid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Reference number</a:t>
                      </a:r>
                      <a:endParaRPr lang="en-GB" sz="1100" b="1" i="0" u="none" strike="noStrike" noProof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Reference code</a:t>
                      </a:r>
                      <a:endParaRPr lang="en-GB" sz="1100" b="1" i="0" u="none" strike="noStrike" noProof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Description</a:t>
                      </a:r>
                      <a:endParaRPr lang="en-GB" sz="1100" b="1" i="0" u="none" strike="noStrike" noProof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Mapping</a:t>
                      </a:r>
                      <a:endParaRPr lang="en-GB" sz="11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31987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Voorraden</a:t>
                      </a:r>
                      <a:endParaRPr lang="nl-NL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300100000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300101000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BVrdHanVoo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Voorraad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300102000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BVrdHanVic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Voorziening incourant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300103000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BVrdHanHvv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Herwaardering van voorraden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12610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0470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300104000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BVrdHanAwv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Afwaardering van voorraden handelsgoederen</a:t>
                      </a: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12640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99994"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300105000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nl-NL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BVrdHanTve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Terugneming van een eerder verwerkte </a:t>
                      </a:r>
                      <a:r>
                        <a:rPr lang="nl-N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afwaardering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12640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hthoek 26"/>
          <p:cNvSpPr>
            <a:spLocks noChangeArrowheads="1"/>
          </p:cNvSpPr>
          <p:nvPr/>
        </p:nvSpPr>
        <p:spPr bwMode="auto">
          <a:xfrm>
            <a:off x="2987824" y="2492897"/>
            <a:ext cx="5508625" cy="1728192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2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6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Advantages</a:t>
            </a:r>
            <a:r>
              <a:rPr lang="en-GB" dirty="0" smtClean="0"/>
              <a:t> </a:t>
            </a:r>
            <a:r>
              <a:rPr lang="en-GB" sz="26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RGS</a:t>
            </a:r>
            <a:endParaRPr lang="en-GB" sz="26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06916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2600"/>
              </a:lnSpc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bridge between administration and SBR reports: </a:t>
            </a:r>
          </a:p>
          <a:p>
            <a:pPr marL="1163638" indent="-444500">
              <a:lnSpc>
                <a:spcPts val="26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Reporting becomes easier and quicker</a:t>
            </a:r>
          </a:p>
          <a:p>
            <a:pPr marL="1163638" indent="-444500">
              <a:lnSpc>
                <a:spcPts val="26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n-GB" altLang="ja-JP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Reduction of the administrative burden </a:t>
            </a:r>
          </a:p>
          <a:p>
            <a:pPr marL="1163638" indent="-444500">
              <a:lnSpc>
                <a:spcPts val="2600"/>
              </a:lnSpc>
              <a:spcBef>
                <a:spcPts val="3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Fewer errors = increased quality </a:t>
            </a:r>
            <a:b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5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ts val="2600"/>
              </a:lnSpc>
              <a:spcBef>
                <a:spcPts val="12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useful instrument for internal reporting and benchmarking</a:t>
            </a:r>
            <a:b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5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ts val="2600"/>
              </a:lnSpc>
              <a:spcBef>
                <a:spcPts val="10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Relationship </a:t>
            </a: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standard audit files as defined in the Netherlands (also a public private partnership)</a:t>
            </a:r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5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ts val="2600"/>
              </a:lnSpc>
              <a:spcBef>
                <a:spcPts val="1000"/>
              </a:spcBef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the near future: integration with electronic invoicing</a:t>
            </a:r>
            <a:endParaRPr lang="en-GB" sz="25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03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>
          <a:xfrm>
            <a:off x="395291" y="908720"/>
            <a:ext cx="8423275" cy="768351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List of Current Partner </a:t>
            </a:r>
            <a:r>
              <a:rPr lang="en-US" sz="2800" b="1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Organisations</a:t>
            </a:r>
            <a:endParaRPr lang="nl-NL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492199"/>
              </p:ext>
            </p:extLst>
          </p:nvPr>
        </p:nvGraphicFramePr>
        <p:xfrm>
          <a:off x="611560" y="1628801"/>
          <a:ext cx="8064897" cy="5073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/>
                <a:gridCol w="2688299"/>
                <a:gridCol w="2688299"/>
              </a:tblGrid>
              <a:tr h="251303"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Software </a:t>
                      </a:r>
                      <a:r>
                        <a:rPr lang="nl-NL" sz="1200" dirty="0" err="1" smtClean="0"/>
                        <a:t>developers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Financial</a:t>
                      </a:r>
                      <a:r>
                        <a:rPr lang="nl-NL" sz="1200" baseline="0" dirty="0" smtClean="0"/>
                        <a:t> </a:t>
                      </a:r>
                      <a:r>
                        <a:rPr lang="nl-NL" sz="1200" baseline="0" dirty="0" err="1" smtClean="0"/>
                        <a:t>advisers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Reporting </a:t>
                      </a:r>
                      <a:r>
                        <a:rPr lang="nl-NL" sz="1200" dirty="0" err="1" smtClean="0"/>
                        <a:t>institutions</a:t>
                      </a:r>
                      <a:endParaRPr lang="nl-NL" sz="120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AFAS Software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Deloitte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Tax</a:t>
                      </a:r>
                      <a:r>
                        <a:rPr lang="nl-NL" sz="1200" baseline="0" dirty="0" smtClean="0"/>
                        <a:t> Office</a:t>
                      </a:r>
                      <a:endParaRPr lang="nl-NL" sz="120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CaseWare</a:t>
                      </a:r>
                      <a:r>
                        <a:rPr lang="nl-NL" sz="1200" dirty="0" smtClean="0"/>
                        <a:t> Netherlands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Extendum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Statistics</a:t>
                      </a:r>
                      <a:r>
                        <a:rPr lang="nl-NL" sz="1200" dirty="0" smtClean="0"/>
                        <a:t> Netherlands</a:t>
                      </a:r>
                      <a:endParaRPr lang="nl-NL" sz="1200" dirty="0"/>
                    </a:p>
                  </a:txBody>
                  <a:tcPr/>
                </a:tc>
              </a:tr>
              <a:tr h="828411"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Exact Software</a:t>
                      </a:r>
                      <a:r>
                        <a:rPr lang="nl-NL" sz="1200" baseline="0" dirty="0" smtClean="0"/>
                        <a:t> Netherlands BV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Netherlands </a:t>
                      </a:r>
                      <a:r>
                        <a:rPr lang="nl-NL" sz="1200" dirty="0" err="1" smtClean="0"/>
                        <a:t>Institute</a:t>
                      </a:r>
                      <a:r>
                        <a:rPr lang="nl-NL" sz="1200" dirty="0" smtClean="0"/>
                        <a:t> of </a:t>
                      </a:r>
                      <a:r>
                        <a:rPr lang="nl-NL" sz="1200" dirty="0" err="1" smtClean="0"/>
                        <a:t>Chartered</a:t>
                      </a:r>
                      <a:r>
                        <a:rPr lang="nl-NL" sz="1200" dirty="0" smtClean="0"/>
                        <a:t> Accountants </a:t>
                      </a:r>
                      <a:r>
                        <a:rPr lang="nl-NL" sz="1200" i="1" dirty="0" smtClean="0"/>
                        <a:t>(Nederlandse Beroepsorganisatie van Accountants – NBA)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Financial Reporting </a:t>
                      </a:r>
                      <a:r>
                        <a:rPr lang="nl-NL" sz="1200" dirty="0" err="1" smtClean="0"/>
                        <a:t>Collective</a:t>
                      </a:r>
                      <a:r>
                        <a:rPr lang="nl-NL" sz="1200" baseline="0" dirty="0" smtClean="0"/>
                        <a:t> (</a:t>
                      </a:r>
                      <a:r>
                        <a:rPr lang="nl-NL" sz="1200" baseline="0" dirty="0" err="1" smtClean="0"/>
                        <a:t>three</a:t>
                      </a:r>
                      <a:r>
                        <a:rPr lang="nl-NL" sz="1200" baseline="0" dirty="0" smtClean="0"/>
                        <a:t> </a:t>
                      </a:r>
                      <a:r>
                        <a:rPr lang="nl-NL" sz="1200" baseline="0" dirty="0" err="1" smtClean="0"/>
                        <a:t>largest</a:t>
                      </a:r>
                      <a:r>
                        <a:rPr lang="nl-NL" sz="1200" baseline="0" dirty="0" smtClean="0"/>
                        <a:t> Dutch </a:t>
                      </a:r>
                      <a:r>
                        <a:rPr lang="nl-NL" sz="1200" baseline="0" dirty="0" err="1" smtClean="0"/>
                        <a:t>banks</a:t>
                      </a:r>
                      <a:r>
                        <a:rPr lang="nl-NL" sz="1200" dirty="0" smtClean="0"/>
                        <a:t>)</a:t>
                      </a:r>
                      <a:endParaRPr lang="nl-NL" sz="1200" dirty="0"/>
                    </a:p>
                  </a:txBody>
                  <a:tcPr/>
                </a:tc>
              </a:tr>
              <a:tr h="979031"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Pro Management Software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Dutch </a:t>
                      </a:r>
                      <a:r>
                        <a:rPr lang="nl-NL" sz="1200" dirty="0" err="1" smtClean="0"/>
                        <a:t>Association</a:t>
                      </a:r>
                      <a:r>
                        <a:rPr lang="nl-NL" sz="1200" dirty="0" smtClean="0"/>
                        <a:t> of Accounting </a:t>
                      </a:r>
                      <a:r>
                        <a:rPr lang="nl-NL" sz="1200" dirty="0" err="1" smtClean="0"/>
                        <a:t>and</a:t>
                      </a:r>
                      <a:r>
                        <a:rPr lang="nl-NL" sz="1200" dirty="0" smtClean="0"/>
                        <a:t> Tax</a:t>
                      </a:r>
                      <a:r>
                        <a:rPr lang="nl-NL" sz="1200" baseline="0" dirty="0" smtClean="0"/>
                        <a:t> Experts</a:t>
                      </a:r>
                      <a:r>
                        <a:rPr lang="nl-NL" sz="1200" i="1" baseline="0" dirty="0" smtClean="0"/>
                        <a:t> (Nederlandse Orde van Administratie– en </a:t>
                      </a:r>
                      <a:r>
                        <a:rPr lang="nl-NL" sz="1200" i="1" baseline="0" dirty="0" err="1" smtClean="0"/>
                        <a:t>Belastingdeskkundigen</a:t>
                      </a:r>
                      <a:r>
                        <a:rPr lang="nl-NL" sz="1200" i="1" baseline="0" dirty="0" smtClean="0"/>
                        <a:t> – NOAB</a:t>
                      </a:r>
                      <a:r>
                        <a:rPr lang="nl-NL" sz="1200" i="1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Dutch </a:t>
                      </a:r>
                      <a:r>
                        <a:rPr lang="nl-NL" sz="1200" dirty="0" err="1" smtClean="0"/>
                        <a:t>Chamber</a:t>
                      </a:r>
                      <a:r>
                        <a:rPr lang="nl-NL" sz="1200" dirty="0" smtClean="0"/>
                        <a:t> of Commerce</a:t>
                      </a:r>
                      <a:r>
                        <a:rPr lang="nl-NL" sz="1200" baseline="0" dirty="0" smtClean="0"/>
                        <a:t> </a:t>
                      </a:r>
                      <a:r>
                        <a:rPr lang="nl-NL" sz="1200" i="1" baseline="0" dirty="0" smtClean="0"/>
                        <a:t>(Kamer van Koophandel, KvK</a:t>
                      </a:r>
                      <a:r>
                        <a:rPr lang="nl-NL" sz="1200" i="1" dirty="0" smtClean="0"/>
                        <a:t>)</a:t>
                      </a:r>
                      <a:endParaRPr lang="nl-NL" sz="1200" i="1" dirty="0"/>
                    </a:p>
                  </a:txBody>
                  <a:tcPr/>
                </a:tc>
              </a:tr>
              <a:tr h="558458"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Reeleezee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Dutch </a:t>
                      </a:r>
                      <a:r>
                        <a:rPr lang="nl-NL" sz="1200" dirty="0" err="1" smtClean="0"/>
                        <a:t>Association</a:t>
                      </a:r>
                      <a:r>
                        <a:rPr lang="nl-NL" sz="1200" dirty="0" smtClean="0"/>
                        <a:t> of Tax </a:t>
                      </a:r>
                      <a:r>
                        <a:rPr lang="nl-NL" sz="1200" dirty="0" err="1" smtClean="0"/>
                        <a:t>Advisers</a:t>
                      </a:r>
                      <a:r>
                        <a:rPr lang="nl-NL" sz="1200" dirty="0" smtClean="0"/>
                        <a:t> </a:t>
                      </a:r>
                      <a:r>
                        <a:rPr lang="nl-NL" sz="1200" i="1" dirty="0" smtClean="0"/>
                        <a:t>(Nederlandse Orde</a:t>
                      </a:r>
                      <a:r>
                        <a:rPr lang="nl-NL" sz="1200" i="1" baseline="0" dirty="0" smtClean="0"/>
                        <a:t> van Belastingadviseurs – </a:t>
                      </a:r>
                      <a:r>
                        <a:rPr lang="nl-NL" sz="1200" i="1" dirty="0" smtClean="0"/>
                        <a:t>NOB)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</a:tr>
              <a:tr h="1129652"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Semansys</a:t>
                      </a:r>
                      <a:r>
                        <a:rPr lang="nl-NL" sz="1200" dirty="0" smtClean="0"/>
                        <a:t> Technologies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Association</a:t>
                      </a:r>
                      <a:r>
                        <a:rPr lang="nl-NL" sz="1200" dirty="0" smtClean="0"/>
                        <a:t> of </a:t>
                      </a:r>
                      <a:r>
                        <a:rPr lang="nl-NL" sz="1200" dirty="0" err="1" smtClean="0"/>
                        <a:t>Chartered</a:t>
                      </a:r>
                      <a:r>
                        <a:rPr lang="nl-NL" sz="1200" dirty="0" smtClean="0"/>
                        <a:t> Accountants </a:t>
                      </a:r>
                      <a:r>
                        <a:rPr lang="nl-NL" sz="1200" i="1" dirty="0" smtClean="0"/>
                        <a:t>(Samenwerkende</a:t>
                      </a:r>
                      <a:r>
                        <a:rPr lang="nl-NL" sz="1200" i="1" baseline="0" dirty="0" smtClean="0"/>
                        <a:t> Registeraccountants en accounts–administratieconsulenten – SRA</a:t>
                      </a:r>
                      <a:r>
                        <a:rPr lang="nl-NL" sz="1200" i="1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dirty="0" err="1" smtClean="0"/>
                        <a:t>Twinfield</a:t>
                      </a:r>
                      <a:r>
                        <a:rPr lang="nl-NL" sz="1200" dirty="0" smtClean="0"/>
                        <a:t> International N.V.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</a:tr>
              <a:tr h="305424">
                <a:tc>
                  <a:txBody>
                    <a:bodyPr/>
                    <a:lstStyle/>
                    <a:p>
                      <a:r>
                        <a:rPr lang="nl-NL" sz="1200" dirty="0" smtClean="0"/>
                        <a:t>UNIT4</a:t>
                      </a:r>
                      <a:r>
                        <a:rPr lang="nl-NL" sz="1200" baseline="0" dirty="0" smtClean="0"/>
                        <a:t> Business Software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35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el 1"/>
          <p:cNvSpPr>
            <a:spLocks noGrp="1"/>
          </p:cNvSpPr>
          <p:nvPr>
            <p:ph type="title"/>
          </p:nvPr>
        </p:nvSpPr>
        <p:spPr>
          <a:xfrm>
            <a:off x="395289" y="1028701"/>
            <a:ext cx="8423275" cy="768351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Progress to Date</a:t>
            </a:r>
            <a:endParaRPr lang="en-GB" sz="32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098294"/>
              </p:ext>
            </p:extLst>
          </p:nvPr>
        </p:nvGraphicFramePr>
        <p:xfrm>
          <a:off x="457200" y="1967696"/>
          <a:ext cx="82296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976"/>
                <a:gridCol w="2530624"/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Delivery of RGS 1.0 and website launch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27 </a:t>
                      </a: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May 2014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Implementation by software developers 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from 27 May</a:t>
                      </a: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2014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Final version of RGS 1.1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</a:t>
                      </a: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ec 2014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Version control and integration test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late 2014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Wingdings" pitchFamily="2" charset="2"/>
                        <a:buChar char="ü"/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Structural cooperation with SBR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beginning 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defTabSz="69850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ü"/>
                        <a:tabLst>
                          <a:tab pos="6457950" algn="l"/>
                        </a:tabLst>
                      </a:pPr>
                      <a:r>
                        <a:rPr lang="en-GB" sz="1800" b="1" noProof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Further rolling out to software developers and financial advisers</a:t>
                      </a: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ja-JP" sz="1800" b="1" kern="1200" noProof="0" dirty="0" smtClean="0">
                          <a:solidFill>
                            <a:schemeClr val="bg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2014/2015</a:t>
                      </a:r>
                      <a:endParaRPr lang="en-GB" sz="1800" b="1" kern="1200" noProof="0" dirty="0" smtClean="0">
                        <a:solidFill>
                          <a:schemeClr val="bg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lang="en-GB" b="1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GB" noProof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lang="en-GB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5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2996952"/>
            <a:ext cx="8640960" cy="1224136"/>
          </a:xfrm>
        </p:spPr>
        <p:txBody>
          <a:bodyPr>
            <a:normAutofit/>
          </a:bodyPr>
          <a:lstStyle/>
          <a:p>
            <a:r>
              <a:rPr lang="en-GB" sz="4000" i="1" smtClean="0">
                <a:solidFill>
                  <a:schemeClr val="bg1"/>
                </a:solidFill>
              </a:rPr>
              <a:t>www.referentiegrootboekschema.nl</a:t>
            </a:r>
            <a:br>
              <a:rPr lang="en-GB" sz="4000" i="1" smtClean="0">
                <a:solidFill>
                  <a:schemeClr val="bg1"/>
                </a:solidFill>
              </a:rPr>
            </a:br>
            <a:endParaRPr lang="en-GB" sz="2200">
              <a:solidFill>
                <a:schemeClr val="bg1"/>
              </a:solidFill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1835696" y="1207321"/>
            <a:ext cx="5526360" cy="1064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GB" sz="28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further information and resources, see…</a:t>
            </a:r>
            <a:endParaRPr lang="en-GB" sz="280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18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796f563becb3ae1ffb7cdf9b275ea262e688d55"/>
  <p:tag name="ISPRING_RESOURCE_PATHS_HASH_2" val="a38aba51e032edb7196b357864dfde99d12428de"/>
</p:tagLst>
</file>

<file path=ppt/theme/theme1.xml><?xml version="1.0" encoding="utf-8"?>
<a:theme xmlns:a="http://schemas.openxmlformats.org/drawingml/2006/main" name="Kantoorthema">
  <a:themeElements>
    <a:clrScheme name="Blauw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uw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368</Words>
  <Application>Microsoft Office PowerPoint</Application>
  <PresentationFormat>Diavoorstelling (4:3)</PresentationFormat>
  <Paragraphs>108</Paragraphs>
  <Slides>7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Referentie  Grootboek Schema*  …bridging the gap between administration and reporting</vt:lpstr>
      <vt:lpstr>Guiding Principles of RGS</vt:lpstr>
      <vt:lpstr>The RGS  </vt:lpstr>
      <vt:lpstr>Advantages of RGS</vt:lpstr>
      <vt:lpstr>List of Current Partner Organisations</vt:lpstr>
      <vt:lpstr>Progress to Date</vt:lpstr>
      <vt:lpstr>www.referentiegrootboekschema.nl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Referentie Grootboekschema</dc:title>
  <dc:creator>jhg.kinds@planet.nl</dc:creator>
  <cp:lastModifiedBy>Robert Nieuwenhuijs</cp:lastModifiedBy>
  <cp:revision>172</cp:revision>
  <cp:lastPrinted>2014-11-10T12:53:48Z</cp:lastPrinted>
  <dcterms:created xsi:type="dcterms:W3CDTF">2013-09-22T19:21:14Z</dcterms:created>
  <dcterms:modified xsi:type="dcterms:W3CDTF">2014-12-09T08:57:49Z</dcterms:modified>
</cp:coreProperties>
</file>