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21" r:id="rId2"/>
    <p:sldId id="322" r:id="rId3"/>
    <p:sldId id="323" r:id="rId4"/>
    <p:sldId id="325" r:id="rId5"/>
    <p:sldId id="324" r:id="rId6"/>
    <p:sldId id="317" r:id="rId7"/>
    <p:sldId id="318" r:id="rId8"/>
    <p:sldId id="301" r:id="rId9"/>
  </p:sldIdLst>
  <p:sldSz cx="9144000" cy="6858000" type="screen4x3"/>
  <p:notesSz cx="6805613" cy="9944100"/>
  <p:custDataLst>
    <p:tags r:id="rId12"/>
  </p:custData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n den Ende, Dave (NL - Utrecht)" initials="VdED(-U" lastIdx="5" clrIdx="0">
    <p:extLst/>
  </p:cmAuthor>
  <p:cmAuthor id="2" name="Arnoldus, F." initials="AF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54" autoAdjust="0"/>
  </p:normalViewPr>
  <p:slideViewPr>
    <p:cSldViewPr>
      <p:cViewPr varScale="1">
        <p:scale>
          <a:sx n="101" d="100"/>
          <a:sy n="101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30F28-223F-4F9C-B0D9-FFDAC175650C}" type="datetimeFigureOut">
              <a:rPr lang="nl-NL" smtClean="0"/>
              <a:t>12-1-2015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DBA6E-FADB-4CEB-9D84-CD14D082FB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933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A4378-D860-47C5-BFCF-F079147048FE}" type="datetimeFigureOut">
              <a:rPr lang="nl-NL" smtClean="0"/>
              <a:pPr/>
              <a:t>12-1-2015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9A93F-D0C8-452C-802C-04222D3A701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1905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9A93F-D0C8-452C-802C-04222D3A7012}" type="slidenum">
              <a:rPr lang="nl-NL" smtClean="0">
                <a:solidFill>
                  <a:prstClr val="black"/>
                </a:solidFill>
              </a:rPr>
              <a:pPr/>
              <a:t>1</a:t>
            </a:fld>
            <a:endParaRPr 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235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F2F36E-CC52-4274-B2F9-3AC53BA67779}" type="slidenum">
              <a:rPr lang="nl-NL" altLang="nl-NL">
                <a:solidFill>
                  <a:prstClr val="black"/>
                </a:solidFill>
              </a:rPr>
              <a:pPr/>
              <a:t>3</a:t>
            </a:fld>
            <a:endParaRPr lang="nl-NL" altLang="nl-NL">
              <a:solidFill>
                <a:prstClr val="black"/>
              </a:solidFill>
            </a:endParaRPr>
          </a:p>
        </p:txBody>
      </p:sp>
      <p:sp>
        <p:nvSpPr>
          <p:cNvPr id="11266" name="Tijdelijke aanduiding voor dianummer 6"/>
          <p:cNvSpPr txBox="1">
            <a:spLocks noGrp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730" tIns="44865" rIns="89730" bIns="44865" anchor="b"/>
          <a:lstStyle>
            <a:lvl1pPr defTabSz="896938">
              <a:defRPr>
                <a:solidFill>
                  <a:schemeClr val="tx1"/>
                </a:solidFill>
                <a:latin typeface="Arial" charset="0"/>
              </a:defRPr>
            </a:lvl1pPr>
            <a:lvl2pPr marL="728663" indent="-279400" defTabSz="896938">
              <a:defRPr>
                <a:solidFill>
                  <a:schemeClr val="tx1"/>
                </a:solidFill>
                <a:latin typeface="Arial" charset="0"/>
              </a:defRPr>
            </a:lvl2pPr>
            <a:lvl3pPr marL="1122363" indent="-225425" defTabSz="896938">
              <a:defRPr>
                <a:solidFill>
                  <a:schemeClr val="tx1"/>
                </a:solidFill>
                <a:latin typeface="Arial" charset="0"/>
              </a:defRPr>
            </a:lvl3pPr>
            <a:lvl4pPr marL="1570038" indent="-223838" defTabSz="896938">
              <a:defRPr>
                <a:solidFill>
                  <a:schemeClr val="tx1"/>
                </a:solidFill>
                <a:latin typeface="Arial" charset="0"/>
              </a:defRPr>
            </a:lvl4pPr>
            <a:lvl5pPr marL="2019300" indent="-225425" defTabSz="896938">
              <a:defRPr>
                <a:solidFill>
                  <a:schemeClr val="tx1"/>
                </a:solidFill>
                <a:latin typeface="Arial" charset="0"/>
              </a:defRPr>
            </a:lvl5pPr>
            <a:lvl6pPr marL="2476500" indent="-225425" defTabSz="896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33700" indent="-225425" defTabSz="896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0900" indent="-225425" defTabSz="896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8100" indent="-225425" defTabSz="896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C9556DD3-0899-4F2B-B4EA-A83DAAAC5642}" type="slidenum">
              <a:rPr lang="nl-NL" altLang="nl-NL" sz="1200">
                <a:solidFill>
                  <a:prstClr val="black"/>
                </a:solidFill>
                <a:ea typeface="ＭＳ Ｐゴシック" pitchFamily="34" charset="-128"/>
              </a:rPr>
              <a:pPr algn="r"/>
              <a:t>3</a:t>
            </a:fld>
            <a:endParaRPr lang="nl-NL" altLang="nl-NL" sz="1200">
              <a:solidFill>
                <a:prstClr val="black"/>
              </a:solidFill>
              <a:ea typeface="ＭＳ Ｐゴシック" pitchFamily="34" charset="-128"/>
            </a:endParaRPr>
          </a:p>
        </p:txBody>
      </p:sp>
      <p:sp>
        <p:nvSpPr>
          <p:cNvPr id="11267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8" name="Tijdelijke aanduiding voor notities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730" tIns="44865" rIns="89730" bIns="44865"/>
          <a:lstStyle/>
          <a:p>
            <a:pPr>
              <a:lnSpc>
                <a:spcPct val="80000"/>
              </a:lnSpc>
              <a:spcBef>
                <a:spcPct val="0"/>
              </a:spcBef>
              <a:tabLst>
                <a:tab pos="177800" algn="l"/>
              </a:tabLst>
            </a:pPr>
            <a:endParaRPr lang="en-US" altLang="nl-NL" sz="1000">
              <a:cs typeface="Arial" charset="0"/>
            </a:endParaRPr>
          </a:p>
        </p:txBody>
      </p:sp>
      <p:sp>
        <p:nvSpPr>
          <p:cNvPr id="11269" name="Tijdelijke aanduiding voor dianummer 3"/>
          <p:cNvSpPr txBox="1">
            <a:spLocks noGrp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052" tIns="44026" rIns="88052" bIns="44026" anchor="b"/>
          <a:lstStyle>
            <a:lvl1pPr defTabSz="896938">
              <a:defRPr>
                <a:solidFill>
                  <a:schemeClr val="tx1"/>
                </a:solidFill>
                <a:latin typeface="Arial" charset="0"/>
              </a:defRPr>
            </a:lvl1pPr>
            <a:lvl2pPr marL="728663" indent="-279400" defTabSz="896938">
              <a:defRPr>
                <a:solidFill>
                  <a:schemeClr val="tx1"/>
                </a:solidFill>
                <a:latin typeface="Arial" charset="0"/>
              </a:defRPr>
            </a:lvl2pPr>
            <a:lvl3pPr marL="1122363" indent="-225425" defTabSz="896938">
              <a:defRPr>
                <a:solidFill>
                  <a:schemeClr val="tx1"/>
                </a:solidFill>
                <a:latin typeface="Arial" charset="0"/>
              </a:defRPr>
            </a:lvl3pPr>
            <a:lvl4pPr marL="1570038" indent="-223838" defTabSz="896938">
              <a:defRPr>
                <a:solidFill>
                  <a:schemeClr val="tx1"/>
                </a:solidFill>
                <a:latin typeface="Arial" charset="0"/>
              </a:defRPr>
            </a:lvl4pPr>
            <a:lvl5pPr marL="2019300" indent="-225425" defTabSz="896938">
              <a:defRPr>
                <a:solidFill>
                  <a:schemeClr val="tx1"/>
                </a:solidFill>
                <a:latin typeface="Arial" charset="0"/>
              </a:defRPr>
            </a:lvl5pPr>
            <a:lvl6pPr marL="2476500" indent="-225425" defTabSz="896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33700" indent="-225425" defTabSz="896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0900" indent="-225425" defTabSz="896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8100" indent="-225425" defTabSz="896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4DF1E753-1724-4177-9E21-62BF5F47BAAD}" type="slidenum">
              <a:rPr lang="nl-NL" altLang="nl-NL" sz="1000">
                <a:solidFill>
                  <a:prstClr val="black"/>
                </a:solidFill>
                <a:ea typeface="ＭＳ Ｐゴシック" pitchFamily="34" charset="-128"/>
              </a:rPr>
              <a:pPr algn="r"/>
              <a:t>3</a:t>
            </a:fld>
            <a:endParaRPr lang="nl-NL" altLang="nl-NL" sz="1000">
              <a:solidFill>
                <a:prstClr val="black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8513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72050" cy="3729038"/>
          </a:xfrm>
          <a:ln/>
        </p:spPr>
      </p:sp>
      <p:sp>
        <p:nvSpPr>
          <p:cNvPr id="33795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F4288634-2EC4-4985-9C0B-5B999C5620B2}" type="slidenum">
              <a:rPr lang="nl-NL" smtClean="0"/>
              <a:pPr/>
              <a:t>6</a:t>
            </a:fld>
            <a:endParaRPr lang="nl-NL" smtClean="0"/>
          </a:p>
        </p:txBody>
      </p:sp>
      <p:sp>
        <p:nvSpPr>
          <p:cNvPr id="33796" name="Tijdelijke aanduiding voor notities 2"/>
          <p:cNvSpPr>
            <a:spLocks noGrp="1"/>
          </p:cNvSpPr>
          <p:nvPr/>
        </p:nvSpPr>
        <p:spPr bwMode="auto">
          <a:xfrm>
            <a:off x="908051" y="4722814"/>
            <a:ext cx="4989513" cy="4475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30000"/>
              </a:spcBef>
              <a:buFontTx/>
              <a:buNone/>
            </a:pPr>
            <a:endParaRPr lang="nl-NL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C03036D0-9502-4331-992F-8F84183F8DDE}" type="slidenum">
              <a:rPr lang="nl-NL" smtClean="0"/>
              <a:pPr/>
              <a:t>7</a:t>
            </a:fld>
            <a:endParaRPr lang="nl-NL" smtClean="0"/>
          </a:p>
        </p:txBody>
      </p:sp>
      <p:sp>
        <p:nvSpPr>
          <p:cNvPr id="34820" name="Tijdelijke aanduiding voor notities 2"/>
          <p:cNvSpPr>
            <a:spLocks noGrp="1"/>
          </p:cNvSpPr>
          <p:nvPr/>
        </p:nvSpPr>
        <p:spPr bwMode="auto">
          <a:xfrm>
            <a:off x="908051" y="4722814"/>
            <a:ext cx="4989513" cy="4475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30000"/>
              </a:spcBef>
              <a:buFontTx/>
              <a:buNone/>
            </a:pPr>
            <a:endParaRPr lang="nl-NL" sz="1200">
              <a:latin typeface="Times New Roman" pitchFamily="18" charset="0"/>
            </a:endParaRPr>
          </a:p>
        </p:txBody>
      </p:sp>
      <p:sp>
        <p:nvSpPr>
          <p:cNvPr id="2" name="Tijdelijke aanduiding voor notities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9A93F-D0C8-452C-802C-04222D3A7012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6235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12-1-2015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10" name="Picture 3" descr="Y:\RGS\Logo\logo rgs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14" t="22152" r="22774" b="22873"/>
          <a:stretch/>
        </p:blipFill>
        <p:spPr bwMode="auto">
          <a:xfrm>
            <a:off x="7236296" y="0"/>
            <a:ext cx="1930387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16593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12-1-2015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6263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12-1-2015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1893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7850188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250825" y="1844675"/>
            <a:ext cx="8713788" cy="4537075"/>
          </a:xfr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250825" y="6497638"/>
            <a:ext cx="1905000" cy="360362"/>
          </a:xfrm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195513" y="6497638"/>
            <a:ext cx="4897437" cy="360362"/>
          </a:xfrm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7092950" y="6497638"/>
            <a:ext cx="1871663" cy="360362"/>
          </a:xfrm>
        </p:spPr>
        <p:txBody>
          <a:bodyPr/>
          <a:lstStyle>
            <a:lvl1pPr>
              <a:defRPr/>
            </a:lvl1pPr>
          </a:lstStyle>
          <a:p>
            <a:fld id="{B4487CAB-52F2-4653-9532-30919B8DF78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14055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12-1-2015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9" name="Picture 3" descr="Y:\RGS\Logo\logo rgs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14" t="22152" r="22774" b="22873"/>
          <a:stretch/>
        </p:blipFill>
        <p:spPr bwMode="auto">
          <a:xfrm>
            <a:off x="7236296" y="0"/>
            <a:ext cx="1930387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194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12-1-2015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4617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12-1-2015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457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12-1-2015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3487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12-1-2015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196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12-1-2015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751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12-1-2015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97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12-1-2015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948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F0B5A-2B79-4C59-994B-D9A5626C437D}" type="datetimeFigureOut">
              <a:rPr lang="nl-NL" smtClean="0"/>
              <a:pPr/>
              <a:t>12-1-2015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1758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772400" cy="3744416"/>
          </a:xfrm>
        </p:spPr>
        <p:txBody>
          <a:bodyPr>
            <a:normAutofit/>
          </a:bodyPr>
          <a:lstStyle/>
          <a:p>
            <a:pPr algn="l"/>
            <a:r>
              <a:rPr lang="nl-NL" sz="4900" b="1" dirty="0" smtClean="0">
                <a:solidFill>
                  <a:schemeClr val="bg1"/>
                </a:solidFill>
              </a:rPr>
              <a:t>Referentie Grootboekschema</a:t>
            </a:r>
            <a:r>
              <a:rPr lang="nl-NL" dirty="0">
                <a:solidFill>
                  <a:schemeClr val="bg1"/>
                </a:solidFill>
              </a:rPr>
              <a:t/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/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sz="3200" dirty="0" smtClean="0">
                <a:solidFill>
                  <a:schemeClr val="bg1"/>
                </a:solidFill>
              </a:rPr>
              <a:t>De </a:t>
            </a:r>
            <a:r>
              <a:rPr lang="nl-NL" sz="3200" dirty="0">
                <a:solidFill>
                  <a:schemeClr val="bg1"/>
                </a:solidFill>
              </a:rPr>
              <a:t>brug tussen de financiële administratie en </a:t>
            </a:r>
            <a:r>
              <a:rPr lang="nl-NL" sz="3200" dirty="0" smtClean="0">
                <a:solidFill>
                  <a:schemeClr val="bg1"/>
                </a:solidFill>
              </a:rPr>
              <a:t>rapportages </a:t>
            </a:r>
            <a:r>
              <a:rPr lang="nl-NL" sz="3200" dirty="0">
                <a:solidFill>
                  <a:schemeClr val="bg1"/>
                </a:solidFill>
              </a:rPr>
              <a:t>van een </a:t>
            </a:r>
            <a:r>
              <a:rPr lang="nl-NL" sz="3200" dirty="0" smtClean="0">
                <a:solidFill>
                  <a:schemeClr val="bg1"/>
                </a:solidFill>
              </a:rPr>
              <a:t>onderneming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84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altLang="nl-NL" sz="3600" dirty="0">
                <a:solidFill>
                  <a:schemeClr val="bg1"/>
                </a:solidFill>
              </a:rPr>
              <a:t>Wat is het Referentie </a:t>
            </a:r>
            <a:r>
              <a:rPr lang="nl-NL" altLang="nl-NL" sz="3600" dirty="0" err="1">
                <a:solidFill>
                  <a:schemeClr val="bg1"/>
                </a:solidFill>
              </a:rPr>
              <a:t>GrootboekSchema</a:t>
            </a:r>
            <a:r>
              <a:rPr lang="nl-NL" altLang="nl-NL" sz="3600" dirty="0">
                <a:solidFill>
                  <a:schemeClr val="bg1"/>
                </a:solidFill>
              </a:rPr>
              <a:t>?</a:t>
            </a:r>
            <a:endParaRPr lang="nl-NL" sz="3600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104256"/>
            <a:ext cx="8229600" cy="3340968"/>
          </a:xfrm>
        </p:spPr>
        <p:txBody>
          <a:bodyPr/>
          <a:lstStyle/>
          <a:p>
            <a:pPr marL="0" lvl="0" indent="0" eaLnBrk="0" fontAlgn="base" hangingPunct="0">
              <a:spcAft>
                <a:spcPct val="0"/>
              </a:spcAft>
              <a:buSzPct val="70000"/>
              <a:buNone/>
              <a:defRPr/>
            </a:pPr>
            <a:r>
              <a:rPr lang="nl-NL" sz="2400" kern="0" dirty="0">
                <a:solidFill>
                  <a:schemeClr val="bg1"/>
                </a:solidFill>
              </a:rPr>
              <a:t>Het RGS is - </a:t>
            </a:r>
            <a:r>
              <a:rPr lang="nl-NL" sz="2400" i="1" kern="0" dirty="0">
                <a:solidFill>
                  <a:schemeClr val="bg1"/>
                </a:solidFill>
              </a:rPr>
              <a:t>niets meer en niets minder </a:t>
            </a:r>
            <a:r>
              <a:rPr lang="nl-NL" sz="2400" kern="0" dirty="0">
                <a:solidFill>
                  <a:schemeClr val="bg1"/>
                </a:solidFill>
              </a:rPr>
              <a:t>- dan:</a:t>
            </a:r>
          </a:p>
          <a:p>
            <a:pPr marL="739775" lvl="4" indent="-342900" eaLnBrk="0" fontAlgn="base" hangingPunct="0">
              <a:lnSpc>
                <a:spcPts val="2800"/>
              </a:lnSpc>
              <a:spcBef>
                <a:spcPts val="120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nl-NL" sz="2400" kern="0" dirty="0">
                <a:solidFill>
                  <a:schemeClr val="bg1"/>
                </a:solidFill>
              </a:rPr>
              <a:t>een afspraak </a:t>
            </a:r>
          </a:p>
          <a:p>
            <a:pPr marL="1343025" lvl="4" indent="-354013" eaLnBrk="0" fontAlgn="base" hangingPunct="0">
              <a:lnSpc>
                <a:spcPts val="2800"/>
              </a:lnSpc>
              <a:spcBef>
                <a:spcPts val="120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343025" algn="l"/>
              </a:tabLst>
              <a:defRPr/>
            </a:pPr>
            <a:r>
              <a:rPr lang="nl-NL" sz="2400" kern="0" dirty="0">
                <a:solidFill>
                  <a:schemeClr val="bg1"/>
                </a:solidFill>
              </a:rPr>
              <a:t>tussen softwareontwikkelaars, koepelorganisaties en uitvragende organisaties</a:t>
            </a:r>
          </a:p>
          <a:p>
            <a:pPr marL="1976438" lvl="4" indent="-361950" eaLnBrk="0" fontAlgn="base" hangingPunct="0">
              <a:lnSpc>
                <a:spcPts val="2800"/>
              </a:lnSpc>
              <a:spcBef>
                <a:spcPts val="120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nl-NL" sz="2400" kern="0" dirty="0">
                <a:solidFill>
                  <a:schemeClr val="bg1"/>
                </a:solidFill>
              </a:rPr>
              <a:t>om grootboekinformatie met minder “gedoe” en met een hogere kwaliteit uit te kunnen wisselen.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7112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8"/>
          <p:cNvSpPr>
            <a:spLocks noGrp="1"/>
          </p:cNvSpPr>
          <p:nvPr>
            <p:ph type="title"/>
          </p:nvPr>
        </p:nvSpPr>
        <p:spPr>
          <a:xfrm>
            <a:off x="457200" y="78923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altLang="nl-NL" sz="3600" dirty="0">
                <a:solidFill>
                  <a:schemeClr val="bg1"/>
                </a:solidFill>
              </a:rPr>
              <a:t>De belangrijkste uitgangspunten van het RGS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3528" y="1927373"/>
            <a:ext cx="8640960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nl-NL" altLang="nl-NL" sz="2400" dirty="0">
                <a:solidFill>
                  <a:schemeClr val="bg1"/>
                </a:solidFill>
              </a:rPr>
              <a:t>Echte co-creatie van markt en overheid</a:t>
            </a:r>
          </a:p>
          <a:p>
            <a:pPr>
              <a:lnSpc>
                <a:spcPct val="150000"/>
              </a:lnSpc>
            </a:pPr>
            <a:r>
              <a:rPr lang="nl-NL" altLang="nl-NL" sz="2400" dirty="0">
                <a:solidFill>
                  <a:schemeClr val="bg1"/>
                </a:solidFill>
              </a:rPr>
              <a:t>Aansluiting op veel gebruikte grootboekschema’s</a:t>
            </a:r>
          </a:p>
          <a:p>
            <a:pPr>
              <a:lnSpc>
                <a:spcPct val="150000"/>
              </a:lnSpc>
            </a:pPr>
            <a:r>
              <a:rPr lang="nl-NL" altLang="nl-NL" sz="2400" dirty="0">
                <a:solidFill>
                  <a:schemeClr val="bg1"/>
                </a:solidFill>
              </a:rPr>
              <a:t>Eenduidige definities van de gegevens(elementen)</a:t>
            </a:r>
          </a:p>
          <a:p>
            <a:pPr>
              <a:lnSpc>
                <a:spcPct val="150000"/>
              </a:lnSpc>
            </a:pPr>
            <a:r>
              <a:rPr lang="nl-NL" altLang="nl-NL" sz="2400" dirty="0">
                <a:solidFill>
                  <a:schemeClr val="bg1"/>
                </a:solidFill>
              </a:rPr>
              <a:t>Ingebouwde koppeling t.b.v. de SBR-rapportages</a:t>
            </a:r>
          </a:p>
          <a:p>
            <a:pPr>
              <a:lnSpc>
                <a:spcPct val="150000"/>
              </a:lnSpc>
            </a:pPr>
            <a:r>
              <a:rPr lang="nl-NL" altLang="nl-NL" sz="2400" dirty="0">
                <a:solidFill>
                  <a:schemeClr val="bg1"/>
                </a:solidFill>
              </a:rPr>
              <a:t>Basis voor (alle) uitvraag van grootboek-gegevens</a:t>
            </a:r>
          </a:p>
          <a:p>
            <a:pPr>
              <a:lnSpc>
                <a:spcPct val="150000"/>
              </a:lnSpc>
            </a:pPr>
            <a:r>
              <a:rPr lang="nl-NL" altLang="nl-NL" sz="2400" dirty="0">
                <a:solidFill>
                  <a:schemeClr val="bg1"/>
                </a:solidFill>
              </a:rPr>
              <a:t>In eerste instantie de focus op het MKB gericht</a:t>
            </a:r>
          </a:p>
          <a:p>
            <a:pPr>
              <a:lnSpc>
                <a:spcPct val="150000"/>
              </a:lnSpc>
            </a:pPr>
            <a:r>
              <a:rPr lang="nl-NL" altLang="nl-NL" sz="2400" dirty="0">
                <a:solidFill>
                  <a:schemeClr val="bg1"/>
                </a:solidFill>
              </a:rPr>
              <a:t>En…… géén verplichting wat betreft het gebruik van het </a:t>
            </a:r>
            <a:r>
              <a:rPr lang="nl-NL" altLang="nl-NL" sz="2400" dirty="0" smtClean="0">
                <a:solidFill>
                  <a:schemeClr val="bg1"/>
                </a:solidFill>
              </a:rPr>
              <a:t>RGS</a:t>
            </a:r>
            <a:endParaRPr lang="nl-NL" altLang="nl-NL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495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Het RGS, as it is… </a:t>
            </a:r>
            <a:endParaRPr lang="nl-NL" dirty="0">
              <a:solidFill>
                <a:schemeClr val="bg1"/>
              </a:solidFill>
            </a:endParaRPr>
          </a:p>
        </p:txBody>
      </p:sp>
      <p:cxnSp>
        <p:nvCxnSpPr>
          <p:cNvPr id="17" name="Rechte verbindingslijn met pijl 2"/>
          <p:cNvCxnSpPr>
            <a:cxnSpLocks noChangeShapeType="1"/>
          </p:cNvCxnSpPr>
          <p:nvPr/>
        </p:nvCxnSpPr>
        <p:spPr bwMode="auto">
          <a:xfrm>
            <a:off x="1357313" y="1916708"/>
            <a:ext cx="4464050" cy="935037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Gebogen verbindingslijn 12"/>
          <p:cNvCxnSpPr>
            <a:cxnSpLocks noChangeShapeType="1"/>
          </p:cNvCxnSpPr>
          <p:nvPr/>
        </p:nvCxnSpPr>
        <p:spPr bwMode="auto">
          <a:xfrm rot="10800000">
            <a:off x="493713" y="3140670"/>
            <a:ext cx="215900" cy="26988"/>
          </a:xfrm>
          <a:prstGeom prst="bentConnector3">
            <a:avLst>
              <a:gd name="adj1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Rechthoekige toelichting 25"/>
          <p:cNvSpPr>
            <a:spLocks noChangeArrowheads="1"/>
          </p:cNvSpPr>
          <p:nvPr/>
        </p:nvSpPr>
        <p:spPr bwMode="auto">
          <a:xfrm>
            <a:off x="107950" y="2710458"/>
            <a:ext cx="1943770" cy="1079500"/>
          </a:xfrm>
          <a:prstGeom prst="wedgeRectCallout">
            <a:avLst>
              <a:gd name="adj1" fmla="val 54389"/>
              <a:gd name="adj2" fmla="val -88625"/>
            </a:avLst>
          </a:prstGeom>
          <a:noFill/>
          <a:ln w="952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nl-NL" sz="1200" dirty="0">
                <a:solidFill>
                  <a:prstClr val="white"/>
                </a:solidFill>
              </a:rPr>
              <a:t>(0)</a:t>
            </a:r>
          </a:p>
          <a:p>
            <a:pPr>
              <a:spcBef>
                <a:spcPct val="0"/>
              </a:spcBef>
            </a:pPr>
            <a:r>
              <a:rPr lang="nl-NL" sz="1200" b="1" dirty="0">
                <a:solidFill>
                  <a:prstClr val="white"/>
                </a:solidFill>
              </a:rPr>
              <a:t>Voorbeeldnummer</a:t>
            </a:r>
            <a:r>
              <a:rPr lang="nl-NL" sz="1200" dirty="0">
                <a:solidFill>
                  <a:prstClr val="white"/>
                </a:solidFill>
              </a:rPr>
              <a:t> uit de grootboekadministratie: Grootboek</a:t>
            </a:r>
            <a:r>
              <a:rPr lang="nl-NL" sz="1300" dirty="0">
                <a:solidFill>
                  <a:prstClr val="white"/>
                </a:solidFill>
              </a:rPr>
              <a:t>nummer</a:t>
            </a:r>
          </a:p>
          <a:p>
            <a:pPr>
              <a:spcBef>
                <a:spcPct val="0"/>
              </a:spcBef>
            </a:pPr>
            <a:r>
              <a:rPr lang="nl-NL" sz="1200" dirty="0">
                <a:solidFill>
                  <a:prstClr val="white"/>
                </a:solidFill>
              </a:rPr>
              <a:t>- facultatief gebruik- </a:t>
            </a:r>
          </a:p>
          <a:p>
            <a:endParaRPr lang="nl-NL" sz="1200" dirty="0">
              <a:solidFill>
                <a:prstClr val="white"/>
              </a:solidFill>
            </a:endParaRPr>
          </a:p>
          <a:p>
            <a:endParaRPr lang="nl-NL" sz="1200" dirty="0">
              <a:solidFill>
                <a:prstClr val="white"/>
              </a:solidFill>
            </a:endParaRPr>
          </a:p>
        </p:txBody>
      </p:sp>
      <p:sp>
        <p:nvSpPr>
          <p:cNvPr id="21" name="Rechthoekige toelichting 28"/>
          <p:cNvSpPr>
            <a:spLocks noChangeArrowheads="1"/>
          </p:cNvSpPr>
          <p:nvPr/>
        </p:nvSpPr>
        <p:spPr bwMode="auto">
          <a:xfrm>
            <a:off x="4246563" y="4410670"/>
            <a:ext cx="2233612" cy="850900"/>
          </a:xfrm>
          <a:prstGeom prst="wedgeRectCallout">
            <a:avLst>
              <a:gd name="adj1" fmla="val -1250"/>
              <a:gd name="adj2" fmla="val -92579"/>
            </a:avLst>
          </a:prstGeom>
          <a:noFill/>
          <a:ln w="952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nl-NL" sz="1200" dirty="0">
                <a:solidFill>
                  <a:prstClr val="white"/>
                </a:solidFill>
              </a:rPr>
              <a:t>(2)</a:t>
            </a:r>
          </a:p>
          <a:p>
            <a:r>
              <a:rPr lang="nl-NL" sz="1200" b="1" dirty="0">
                <a:solidFill>
                  <a:prstClr val="white"/>
                </a:solidFill>
              </a:rPr>
              <a:t>Omschrijving</a:t>
            </a:r>
            <a:r>
              <a:rPr lang="nl-NL" sz="1200" dirty="0">
                <a:solidFill>
                  <a:prstClr val="white"/>
                </a:solidFill>
              </a:rPr>
              <a:t>:</a:t>
            </a:r>
          </a:p>
          <a:p>
            <a:r>
              <a:rPr lang="nl-NL" sz="1200" dirty="0">
                <a:solidFill>
                  <a:prstClr val="white"/>
                </a:solidFill>
              </a:rPr>
              <a:t>Gestandaardiseerde grootboek omschrijvingen</a:t>
            </a:r>
          </a:p>
        </p:txBody>
      </p:sp>
      <p:sp>
        <p:nvSpPr>
          <p:cNvPr id="22" name="Rechthoekige toelichting 19"/>
          <p:cNvSpPr>
            <a:spLocks noChangeArrowheads="1"/>
          </p:cNvSpPr>
          <p:nvPr/>
        </p:nvSpPr>
        <p:spPr bwMode="auto">
          <a:xfrm>
            <a:off x="1933575" y="4458295"/>
            <a:ext cx="1655763" cy="849313"/>
          </a:xfrm>
          <a:prstGeom prst="wedgeRectCallout">
            <a:avLst>
              <a:gd name="adj1" fmla="val 60361"/>
              <a:gd name="adj2" fmla="val -102856"/>
            </a:avLst>
          </a:prstGeom>
          <a:noFill/>
          <a:ln w="952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nl-NL" sz="1200" dirty="0">
                <a:solidFill>
                  <a:prstClr val="white"/>
                </a:solidFill>
              </a:rPr>
              <a:t>(1)</a:t>
            </a:r>
          </a:p>
          <a:p>
            <a:r>
              <a:rPr lang="nl-NL" sz="1200" b="1" dirty="0">
                <a:solidFill>
                  <a:prstClr val="white"/>
                </a:solidFill>
              </a:rPr>
              <a:t>Referentiecode</a:t>
            </a:r>
            <a:r>
              <a:rPr lang="nl-NL" sz="1200" dirty="0">
                <a:solidFill>
                  <a:prstClr val="white"/>
                </a:solidFill>
              </a:rPr>
              <a:t>: </a:t>
            </a:r>
          </a:p>
          <a:p>
            <a:r>
              <a:rPr lang="nl-NL" sz="1200" dirty="0">
                <a:solidFill>
                  <a:prstClr val="white"/>
                </a:solidFill>
              </a:rPr>
              <a:t>Hiërarchisch </a:t>
            </a:r>
            <a:r>
              <a:rPr lang="nl-NL" sz="1200" dirty="0" err="1">
                <a:solidFill>
                  <a:prstClr val="white"/>
                </a:solidFill>
              </a:rPr>
              <a:t>opge</a:t>
            </a:r>
            <a:r>
              <a:rPr lang="nl-NL" sz="1200" dirty="0">
                <a:solidFill>
                  <a:prstClr val="white"/>
                </a:solidFill>
              </a:rPr>
              <a:t>- bouwde alfa-code</a:t>
            </a:r>
          </a:p>
          <a:p>
            <a:endParaRPr lang="nl-NL" sz="1200" dirty="0">
              <a:solidFill>
                <a:prstClr val="white"/>
              </a:solidFill>
            </a:endParaRPr>
          </a:p>
        </p:txBody>
      </p:sp>
      <p:sp>
        <p:nvSpPr>
          <p:cNvPr id="23" name="Rechthoekige toelichting 34"/>
          <p:cNvSpPr>
            <a:spLocks noChangeArrowheads="1"/>
          </p:cNvSpPr>
          <p:nvPr/>
        </p:nvSpPr>
        <p:spPr bwMode="auto">
          <a:xfrm>
            <a:off x="6613525" y="4410670"/>
            <a:ext cx="2232025" cy="850900"/>
          </a:xfrm>
          <a:prstGeom prst="wedgeRectCallout">
            <a:avLst>
              <a:gd name="adj1" fmla="val 38495"/>
              <a:gd name="adj2" fmla="val -89181"/>
            </a:avLst>
          </a:prstGeom>
          <a:noFill/>
          <a:ln w="952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nl-NL" sz="1200" dirty="0">
                <a:solidFill>
                  <a:prstClr val="white"/>
                </a:solidFill>
              </a:rPr>
              <a:t>(3)</a:t>
            </a:r>
          </a:p>
          <a:p>
            <a:r>
              <a:rPr lang="nl-NL" sz="1200" b="1" dirty="0" err="1">
                <a:solidFill>
                  <a:prstClr val="white"/>
                </a:solidFill>
              </a:rPr>
              <a:t>Mapping</a:t>
            </a:r>
            <a:r>
              <a:rPr lang="nl-NL" sz="1200" dirty="0">
                <a:solidFill>
                  <a:prstClr val="white"/>
                </a:solidFill>
              </a:rPr>
              <a:t>:</a:t>
            </a:r>
          </a:p>
          <a:p>
            <a:r>
              <a:rPr lang="nl-NL" sz="1200" dirty="0">
                <a:solidFill>
                  <a:prstClr val="white"/>
                </a:solidFill>
              </a:rPr>
              <a:t>Koppeling SBR-</a:t>
            </a:r>
            <a:r>
              <a:rPr lang="nl-NL" sz="1200" dirty="0" err="1">
                <a:solidFill>
                  <a:prstClr val="white"/>
                </a:solidFill>
              </a:rPr>
              <a:t>rappor</a:t>
            </a:r>
            <a:r>
              <a:rPr lang="nl-NL" sz="1200" dirty="0">
                <a:solidFill>
                  <a:prstClr val="white"/>
                </a:solidFill>
              </a:rPr>
              <a:t>- </a:t>
            </a:r>
            <a:r>
              <a:rPr lang="nl-NL" sz="1200" dirty="0" err="1">
                <a:solidFill>
                  <a:prstClr val="white"/>
                </a:solidFill>
              </a:rPr>
              <a:t>tages</a:t>
            </a:r>
            <a:r>
              <a:rPr lang="nl-NL" sz="1200" dirty="0">
                <a:solidFill>
                  <a:prstClr val="white"/>
                </a:solidFill>
              </a:rPr>
              <a:t> (taxonomie)</a:t>
            </a:r>
          </a:p>
        </p:txBody>
      </p:sp>
      <p:sp>
        <p:nvSpPr>
          <p:cNvPr id="4" name="Rechthoek 3"/>
          <p:cNvSpPr/>
          <p:nvPr/>
        </p:nvSpPr>
        <p:spPr>
          <a:xfrm>
            <a:off x="323974" y="5877272"/>
            <a:ext cx="60482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bron: www.referentiegrootboekschema.nl   (kennisbank) </a:t>
            </a:r>
          </a:p>
        </p:txBody>
      </p:sp>
      <p:graphicFrame>
        <p:nvGraphicFramePr>
          <p:cNvPr id="14" name="Tabel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431693"/>
              </p:ext>
            </p:extLst>
          </p:nvPr>
        </p:nvGraphicFramePr>
        <p:xfrm>
          <a:off x="2195736" y="2132856"/>
          <a:ext cx="6667500" cy="1738659"/>
        </p:xfrm>
        <a:graphic>
          <a:graphicData uri="http://schemas.openxmlformats.org/drawingml/2006/table">
            <a:tbl>
              <a:tblPr/>
              <a:tblGrid>
                <a:gridCol w="1151905"/>
                <a:gridCol w="1135092"/>
                <a:gridCol w="3644604"/>
                <a:gridCol w="735899"/>
              </a:tblGrid>
              <a:tr h="1999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Referentie</a:t>
                      </a:r>
                      <a:r>
                        <a:rPr lang="en-GB" sz="11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GB" sz="1100" b="1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nummer</a:t>
                      </a:r>
                      <a:endParaRPr lang="en-GB" sz="1100" b="1" i="0" u="none" strike="noStrike" noProof="0" dirty="0"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Referentie</a:t>
                      </a:r>
                      <a:r>
                        <a:rPr lang="en-GB" sz="11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code</a:t>
                      </a:r>
                      <a:endParaRPr lang="en-GB" sz="1100" b="1" i="0" u="none" strike="noStrike" noProof="0" dirty="0"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noProof="0" dirty="0" err="1" smtClean="0"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Omschrijving</a:t>
                      </a:r>
                      <a:endParaRPr lang="en-GB" sz="1100" b="1" i="0" u="none" strike="noStrike" noProof="0" dirty="0"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Mapping</a:t>
                      </a:r>
                      <a:endParaRPr lang="en-GB" sz="1100" b="1" i="0" u="none" strike="noStrike" noProof="0" dirty="0"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31987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nl-N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BVrd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Voorraden</a:t>
                      </a:r>
                      <a:endParaRPr lang="nl-N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99994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300100000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nl-N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BVrdHan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Handelsgoederen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12600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9047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300101000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nl-N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BVrdHanVoo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Voorraad handelsgoederen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12610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9047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300102000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nl-N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BVrdHanVic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Voorziening incourant handelsgoederen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12610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9047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300103000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nl-N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BVrdHanHvv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Herwaardering van voorraden handelsgoederen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12610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9047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300104000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nl-N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BVrdHanAwv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Afwaardering van voorraden handelsgoederen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12640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99994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300105000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nl-N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BVrdHanTve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Terugneming van een eerder verwerkte </a:t>
                      </a:r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afwaardering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12640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" name="Rechthoek 26"/>
          <p:cNvSpPr>
            <a:spLocks noChangeArrowheads="1"/>
          </p:cNvSpPr>
          <p:nvPr/>
        </p:nvSpPr>
        <p:spPr bwMode="auto">
          <a:xfrm>
            <a:off x="3347864" y="2132608"/>
            <a:ext cx="4798962" cy="1728440"/>
          </a:xfrm>
          <a:prstGeom prst="rect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42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z="3600" dirty="0">
                <a:solidFill>
                  <a:schemeClr val="bg1"/>
                </a:solidFill>
              </a:rPr>
              <a:t>De belangrijkste voordelen van het </a:t>
            </a:r>
            <a:r>
              <a:rPr lang="nl-NL" sz="3600" dirty="0" smtClean="0">
                <a:solidFill>
                  <a:schemeClr val="bg1"/>
                </a:solidFill>
              </a:rPr>
              <a:t>RGS	</a:t>
            </a:r>
            <a:endParaRPr lang="nl-NL" sz="3600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50000"/>
              </a:lnSpc>
            </a:pPr>
            <a:r>
              <a:rPr lang="nl-NL" sz="2400" dirty="0">
                <a:solidFill>
                  <a:schemeClr val="bg1"/>
                </a:solidFill>
              </a:rPr>
              <a:t>Minder vertalingen bij uitwisselen van financiële data, waardoor: </a:t>
            </a:r>
          </a:p>
          <a:p>
            <a:pPr lvl="1">
              <a:lnSpc>
                <a:spcPct val="150000"/>
              </a:lnSpc>
            </a:pPr>
            <a:r>
              <a:rPr lang="nl-NL" sz="2000" dirty="0" smtClean="0">
                <a:solidFill>
                  <a:schemeClr val="bg1"/>
                </a:solidFill>
              </a:rPr>
              <a:t>afname </a:t>
            </a:r>
            <a:r>
              <a:rPr lang="nl-NL" sz="2000" dirty="0">
                <a:solidFill>
                  <a:schemeClr val="bg1"/>
                </a:solidFill>
              </a:rPr>
              <a:t>administratieve “rompslomp” </a:t>
            </a:r>
          </a:p>
          <a:p>
            <a:pPr lvl="1">
              <a:lnSpc>
                <a:spcPct val="150000"/>
              </a:lnSpc>
            </a:pPr>
            <a:r>
              <a:rPr lang="nl-NL" sz="2000" dirty="0" smtClean="0">
                <a:solidFill>
                  <a:schemeClr val="bg1"/>
                </a:solidFill>
              </a:rPr>
              <a:t>minder </a:t>
            </a:r>
            <a:r>
              <a:rPr lang="nl-NL" sz="2000" dirty="0">
                <a:solidFill>
                  <a:schemeClr val="bg1"/>
                </a:solidFill>
              </a:rPr>
              <a:t>kans op fouten, dus betere kwaliteit</a:t>
            </a:r>
          </a:p>
          <a:p>
            <a:pPr>
              <a:lnSpc>
                <a:spcPct val="150000"/>
              </a:lnSpc>
            </a:pPr>
            <a:r>
              <a:rPr lang="nl-NL" sz="2400" dirty="0">
                <a:solidFill>
                  <a:schemeClr val="bg1"/>
                </a:solidFill>
              </a:rPr>
              <a:t>RGS als instrument voor interne rapportages en benchmarking</a:t>
            </a:r>
          </a:p>
          <a:p>
            <a:pPr>
              <a:lnSpc>
                <a:spcPct val="150000"/>
              </a:lnSpc>
            </a:pPr>
            <a:r>
              <a:rPr lang="nl-NL" sz="2400" dirty="0">
                <a:solidFill>
                  <a:schemeClr val="bg1"/>
                </a:solidFill>
              </a:rPr>
              <a:t>Geautomatiseerde validatie van boekingsregels </a:t>
            </a:r>
          </a:p>
          <a:p>
            <a:pPr>
              <a:lnSpc>
                <a:spcPct val="150000"/>
              </a:lnSpc>
            </a:pPr>
            <a:r>
              <a:rPr lang="nl-NL" sz="2400" dirty="0">
                <a:solidFill>
                  <a:schemeClr val="bg1"/>
                </a:solidFill>
              </a:rPr>
              <a:t>Boekhoud- en controlevoorschriften Belastingdienst</a:t>
            </a:r>
          </a:p>
          <a:p>
            <a:pPr>
              <a:lnSpc>
                <a:spcPct val="150000"/>
              </a:lnSpc>
            </a:pPr>
            <a:r>
              <a:rPr lang="nl-NL" sz="2400" dirty="0">
                <a:solidFill>
                  <a:schemeClr val="bg1"/>
                </a:solidFill>
              </a:rPr>
              <a:t>Aansluiting op elektronische facturen</a:t>
            </a:r>
          </a:p>
          <a:p>
            <a:pPr>
              <a:lnSpc>
                <a:spcPct val="150000"/>
              </a:lnSpc>
            </a:pPr>
            <a:endParaRPr lang="nl-NL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07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el 1"/>
          <p:cNvSpPr>
            <a:spLocks noGrp="1"/>
          </p:cNvSpPr>
          <p:nvPr>
            <p:ph type="title"/>
          </p:nvPr>
        </p:nvSpPr>
        <p:spPr>
          <a:xfrm>
            <a:off x="395291" y="1076473"/>
            <a:ext cx="8423275" cy="768351"/>
          </a:xfrm>
        </p:spPr>
        <p:txBody>
          <a:bodyPr>
            <a:noAutofit/>
          </a:bodyPr>
          <a:lstStyle/>
          <a:p>
            <a:r>
              <a:rPr lang="nl-NL" sz="2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Welke organisaties zitten </a:t>
            </a:r>
            <a:r>
              <a:rPr lang="nl-NL" sz="20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(tot nu toe) </a:t>
            </a:r>
            <a:r>
              <a:rPr lang="nl-NL" sz="28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aan de RGS-tafel</a:t>
            </a:r>
            <a:endParaRPr lang="nl-NL" sz="28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688815"/>
              </p:ext>
            </p:extLst>
          </p:nvPr>
        </p:nvGraphicFramePr>
        <p:xfrm>
          <a:off x="611560" y="2137450"/>
          <a:ext cx="8064897" cy="4099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8299"/>
                <a:gridCol w="2688299"/>
                <a:gridCol w="2688299"/>
              </a:tblGrid>
              <a:tr h="251303">
                <a:tc>
                  <a:txBody>
                    <a:bodyPr/>
                    <a:lstStyle/>
                    <a:p>
                      <a:r>
                        <a:rPr lang="nl-NL" sz="1200" i="0" dirty="0" smtClean="0"/>
                        <a:t>Software </a:t>
                      </a:r>
                      <a:r>
                        <a:rPr lang="nl-NL" sz="1200" i="0" dirty="0" smtClean="0"/>
                        <a:t>ontwikkelaars</a:t>
                      </a:r>
                      <a:endParaRPr lang="nl-NL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i="0" dirty="0" smtClean="0"/>
                        <a:t>Intermediairs/Koepelorganisaties</a:t>
                      </a:r>
                      <a:endParaRPr lang="nl-NL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i="0" dirty="0" smtClean="0"/>
                        <a:t>Uitvragende partijen</a:t>
                      </a:r>
                      <a:endParaRPr lang="nl-NL" sz="1200" i="0" dirty="0"/>
                    </a:p>
                  </a:txBody>
                  <a:tcPr/>
                </a:tc>
              </a:tr>
              <a:tr h="305424">
                <a:tc>
                  <a:txBody>
                    <a:bodyPr/>
                    <a:lstStyle/>
                    <a:p>
                      <a:r>
                        <a:rPr lang="nl-NL" sz="1200" i="0" dirty="0" smtClean="0"/>
                        <a:t>AFAS Software</a:t>
                      </a:r>
                      <a:endParaRPr lang="nl-NL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i="0" dirty="0" smtClean="0"/>
                        <a:t>Deloitte</a:t>
                      </a:r>
                      <a:endParaRPr lang="nl-NL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i="0" dirty="0" smtClean="0"/>
                        <a:t>Belastingdienst</a:t>
                      </a:r>
                      <a:endParaRPr lang="nl-NL" sz="1200" i="0" dirty="0"/>
                    </a:p>
                  </a:txBody>
                  <a:tcPr/>
                </a:tc>
              </a:tr>
              <a:tr h="305424">
                <a:tc>
                  <a:txBody>
                    <a:bodyPr/>
                    <a:lstStyle/>
                    <a:p>
                      <a:r>
                        <a:rPr lang="nl-NL" sz="1200" i="0" dirty="0" err="1" smtClean="0"/>
                        <a:t>CaseWare</a:t>
                      </a:r>
                      <a:r>
                        <a:rPr lang="nl-NL" sz="1200" i="0" dirty="0" smtClean="0"/>
                        <a:t> </a:t>
                      </a:r>
                      <a:r>
                        <a:rPr lang="nl-NL" sz="1200" i="0" dirty="0" smtClean="0"/>
                        <a:t>Nederland BV</a:t>
                      </a:r>
                      <a:endParaRPr lang="nl-NL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i="0" dirty="0" err="1" smtClean="0"/>
                        <a:t>Extendum</a:t>
                      </a:r>
                      <a:endParaRPr lang="nl-NL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i="0" dirty="0" smtClean="0"/>
                        <a:t>Centraal Bureau voor de Statistiek (CBS)</a:t>
                      </a:r>
                      <a:endParaRPr lang="nl-NL" sz="1200" i="0" dirty="0"/>
                    </a:p>
                  </a:txBody>
                  <a:tcPr/>
                </a:tc>
              </a:tr>
              <a:tr h="828411">
                <a:tc>
                  <a:txBody>
                    <a:bodyPr/>
                    <a:lstStyle/>
                    <a:p>
                      <a:r>
                        <a:rPr lang="nl-NL" sz="1200" i="0" dirty="0" smtClean="0"/>
                        <a:t>Exact </a:t>
                      </a:r>
                      <a:r>
                        <a:rPr lang="nl-NL" sz="1200" i="0" dirty="0" smtClean="0"/>
                        <a:t>Software</a:t>
                      </a:r>
                      <a:r>
                        <a:rPr lang="nl-NL" sz="1200" i="0" baseline="0" dirty="0" smtClean="0"/>
                        <a:t> Nederland</a:t>
                      </a:r>
                      <a:endParaRPr lang="nl-NL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i="0" dirty="0" smtClean="0"/>
                        <a:t>Nederlandse </a:t>
                      </a:r>
                      <a:r>
                        <a:rPr lang="nl-NL" sz="1200" i="0" dirty="0" smtClean="0"/>
                        <a:t>Beroepsorganisatie van Accountants </a:t>
                      </a:r>
                      <a:r>
                        <a:rPr lang="nl-NL" sz="1200" i="0" dirty="0" smtClean="0"/>
                        <a:t>(NBA)</a:t>
                      </a:r>
                      <a:endParaRPr lang="nl-NL" sz="120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i="0" dirty="0" smtClean="0"/>
                        <a:t>Financiële Rapportages Collectief (drie grote banken)</a:t>
                      </a:r>
                      <a:endParaRPr lang="nl-NL" sz="1200" i="0" dirty="0"/>
                    </a:p>
                  </a:txBody>
                  <a:tcPr/>
                </a:tc>
              </a:tr>
              <a:tr h="551299">
                <a:tc>
                  <a:txBody>
                    <a:bodyPr/>
                    <a:lstStyle/>
                    <a:p>
                      <a:r>
                        <a:rPr lang="nl-NL" sz="1200" i="0" dirty="0" smtClean="0"/>
                        <a:t>Pro Management Software</a:t>
                      </a:r>
                      <a:endParaRPr lang="nl-NL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i="0" baseline="0" dirty="0" smtClean="0"/>
                        <a:t>Nederlandse </a:t>
                      </a:r>
                      <a:r>
                        <a:rPr lang="nl-NL" sz="1200" i="0" baseline="0" dirty="0" smtClean="0"/>
                        <a:t>Orde van Administratie– en </a:t>
                      </a:r>
                      <a:r>
                        <a:rPr lang="nl-NL" sz="1200" i="0" baseline="0" dirty="0" err="1" smtClean="0"/>
                        <a:t>Belastingdeskkundigen</a:t>
                      </a:r>
                      <a:r>
                        <a:rPr lang="nl-NL" sz="1200" i="0" baseline="0" dirty="0" smtClean="0"/>
                        <a:t> </a:t>
                      </a:r>
                      <a:r>
                        <a:rPr lang="nl-NL" sz="1200" i="0" baseline="0" dirty="0" smtClean="0"/>
                        <a:t>(NOAB)</a:t>
                      </a:r>
                      <a:endParaRPr lang="nl-NL" sz="120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i="0" baseline="0" dirty="0" smtClean="0"/>
                        <a:t>Kamer </a:t>
                      </a:r>
                      <a:r>
                        <a:rPr lang="nl-NL" sz="1200" i="0" baseline="0" dirty="0" smtClean="0"/>
                        <a:t>van </a:t>
                      </a:r>
                      <a:r>
                        <a:rPr lang="nl-NL" sz="1200" i="0" baseline="0" dirty="0" smtClean="0"/>
                        <a:t>Koophandel (KvK)</a:t>
                      </a:r>
                      <a:endParaRPr lang="nl-NL" sz="1200" i="0" dirty="0"/>
                    </a:p>
                  </a:txBody>
                  <a:tcPr/>
                </a:tc>
              </a:tr>
              <a:tr h="558458">
                <a:tc>
                  <a:txBody>
                    <a:bodyPr/>
                    <a:lstStyle/>
                    <a:p>
                      <a:r>
                        <a:rPr lang="nl-NL" sz="1200" i="0" dirty="0" err="1" smtClean="0"/>
                        <a:t>Reeleezee</a:t>
                      </a:r>
                      <a:endParaRPr lang="nl-NL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i="0" dirty="0" smtClean="0"/>
                        <a:t>Nederlandse </a:t>
                      </a:r>
                      <a:r>
                        <a:rPr lang="nl-NL" sz="1200" i="0" dirty="0" smtClean="0"/>
                        <a:t>Orde</a:t>
                      </a:r>
                      <a:r>
                        <a:rPr lang="nl-NL" sz="1200" i="0" baseline="0" dirty="0" smtClean="0"/>
                        <a:t> van Belastingadviseurs </a:t>
                      </a:r>
                      <a:r>
                        <a:rPr lang="nl-NL" sz="1200" i="0" baseline="0" dirty="0" smtClean="0"/>
                        <a:t>(</a:t>
                      </a:r>
                      <a:r>
                        <a:rPr lang="nl-NL" sz="1200" i="0" dirty="0" smtClean="0"/>
                        <a:t>NOB)</a:t>
                      </a:r>
                      <a:endParaRPr lang="nl-NL" sz="120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200" i="0" dirty="0"/>
                    </a:p>
                  </a:txBody>
                  <a:tcPr/>
                </a:tc>
              </a:tr>
              <a:tr h="665678">
                <a:tc>
                  <a:txBody>
                    <a:bodyPr/>
                    <a:lstStyle/>
                    <a:p>
                      <a:r>
                        <a:rPr lang="nl-NL" sz="1200" i="0" dirty="0" err="1" smtClean="0"/>
                        <a:t>Semansys</a:t>
                      </a:r>
                      <a:r>
                        <a:rPr lang="nl-NL" sz="1200" i="0" dirty="0" smtClean="0"/>
                        <a:t> Technologies</a:t>
                      </a:r>
                      <a:endParaRPr lang="nl-NL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i="0" dirty="0" smtClean="0"/>
                        <a:t>Samenwerkende</a:t>
                      </a:r>
                      <a:r>
                        <a:rPr lang="nl-NL" sz="1200" i="0" baseline="0" dirty="0" smtClean="0"/>
                        <a:t> </a:t>
                      </a:r>
                      <a:r>
                        <a:rPr lang="nl-NL" sz="1200" i="0" baseline="0" dirty="0" smtClean="0"/>
                        <a:t>Registeraccountants en </a:t>
                      </a:r>
                      <a:r>
                        <a:rPr lang="nl-NL" sz="1200" i="0" baseline="0" dirty="0" smtClean="0"/>
                        <a:t>accounts–administratieconsulenten  (SRA)</a:t>
                      </a:r>
                      <a:endParaRPr lang="nl-NL" sz="120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200" i="0" dirty="0"/>
                    </a:p>
                  </a:txBody>
                  <a:tcPr/>
                </a:tc>
              </a:tr>
              <a:tr h="305424">
                <a:tc>
                  <a:txBody>
                    <a:bodyPr/>
                    <a:lstStyle/>
                    <a:p>
                      <a:r>
                        <a:rPr lang="nl-NL" sz="1200" i="0" dirty="0" err="1" smtClean="0"/>
                        <a:t>Twinfield</a:t>
                      </a:r>
                      <a:r>
                        <a:rPr lang="nl-NL" sz="1200" i="0" dirty="0" smtClean="0"/>
                        <a:t> International N.V.</a:t>
                      </a:r>
                      <a:endParaRPr lang="nl-NL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20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200" i="0" dirty="0"/>
                    </a:p>
                  </a:txBody>
                  <a:tcPr/>
                </a:tc>
              </a:tr>
              <a:tr h="305424">
                <a:tc>
                  <a:txBody>
                    <a:bodyPr/>
                    <a:lstStyle/>
                    <a:p>
                      <a:r>
                        <a:rPr lang="nl-NL" sz="1200" i="0" dirty="0" smtClean="0"/>
                        <a:t>UNIT4</a:t>
                      </a:r>
                      <a:r>
                        <a:rPr lang="nl-NL" sz="1200" i="0" baseline="0" dirty="0" smtClean="0"/>
                        <a:t> Business Software</a:t>
                      </a:r>
                      <a:endParaRPr lang="nl-NL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20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200" i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835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el 1"/>
          <p:cNvSpPr>
            <a:spLocks noGrp="1"/>
          </p:cNvSpPr>
          <p:nvPr>
            <p:ph type="title"/>
          </p:nvPr>
        </p:nvSpPr>
        <p:spPr>
          <a:xfrm>
            <a:off x="395289" y="1028701"/>
            <a:ext cx="8423275" cy="768351"/>
          </a:xfrm>
        </p:spPr>
        <p:txBody>
          <a:bodyPr>
            <a:normAutofit/>
          </a:bodyPr>
          <a:lstStyle/>
          <a:p>
            <a:r>
              <a:rPr lang="nl-NL" sz="32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Stand van RGS-zaken nu en morgen</a:t>
            </a:r>
            <a:endParaRPr lang="en-GB" sz="32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8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9141637"/>
              </p:ext>
            </p:extLst>
          </p:nvPr>
        </p:nvGraphicFramePr>
        <p:xfrm>
          <a:off x="457200" y="1967696"/>
          <a:ext cx="8229600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8976"/>
                <a:gridCol w="2530624"/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Wingdings" pitchFamily="2" charset="2"/>
                        <a:buChar char="ü"/>
                      </a:pPr>
                      <a:r>
                        <a:rPr lang="en-GB" sz="1800" b="1" noProof="0" dirty="0" err="1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Oplevering</a:t>
                      </a:r>
                      <a:r>
                        <a:rPr lang="en-GB" sz="1800" b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RGS 1.0 en </a:t>
                      </a:r>
                      <a:r>
                        <a:rPr lang="en-GB" sz="1800" b="1" noProof="0" dirty="0" err="1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lancering</a:t>
                      </a:r>
                      <a:r>
                        <a:rPr lang="en-GB" sz="1800" b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website</a:t>
                      </a:r>
                      <a:endParaRPr lang="en-GB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en-GB" sz="1800" b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27 </a:t>
                      </a:r>
                      <a:r>
                        <a:rPr lang="en-GB" sz="1800" b="1" noProof="0" dirty="0" err="1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mei</a:t>
                      </a:r>
                      <a:r>
                        <a:rPr lang="en-GB" sz="1800" b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2014</a:t>
                      </a:r>
                      <a:endParaRPr lang="en-GB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Wingdings" pitchFamily="2" charset="2"/>
                        <a:buChar char="ü"/>
                      </a:pPr>
                      <a:r>
                        <a:rPr lang="nl-NL" sz="1800" b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Inbouw RGS door de softwareontwikkelaars</a:t>
                      </a:r>
                      <a:endParaRPr lang="en-GB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en-GB" sz="1800" b="1" noProof="0" dirty="0" err="1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vanaf</a:t>
                      </a:r>
                      <a:r>
                        <a:rPr lang="en-GB" sz="1800" b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GB" sz="1800" b="1" noProof="0" dirty="0" err="1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september</a:t>
                      </a:r>
                      <a:r>
                        <a:rPr lang="en-GB" sz="1800" b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2014 </a:t>
                      </a:r>
                      <a:r>
                        <a:rPr lang="en-GB" sz="1800" b="1" i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endParaRPr lang="en-GB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GB" sz="1800" b="1" noProof="0" dirty="0" err="1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Afronden</a:t>
                      </a:r>
                      <a:r>
                        <a:rPr lang="en-GB" sz="1800" b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GB" sz="1800" b="1" noProof="0" dirty="0" err="1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versiebeheer</a:t>
                      </a:r>
                      <a:r>
                        <a:rPr lang="en-GB" sz="1800" b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-RGS en </a:t>
                      </a:r>
                      <a:r>
                        <a:rPr lang="en-GB" sz="1800" b="1" noProof="0" dirty="0" err="1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ketentest</a:t>
                      </a:r>
                      <a:endParaRPr lang="en-GB" noProof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noProof="0" dirty="0" err="1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januari</a:t>
                      </a:r>
                      <a:r>
                        <a:rPr lang="en-GB" sz="1800" b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2015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Wingdings" pitchFamily="2" charset="2"/>
                        <a:buChar char="ü"/>
                      </a:pPr>
                      <a:r>
                        <a:rPr lang="nl-NL" sz="1800" b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Definitief vaststellen RGS, versie 1.1</a:t>
                      </a:r>
                      <a:endParaRPr lang="en-GB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1" kern="120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januari 2015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kern="1200" noProof="0" dirty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Wingdings" pitchFamily="2" charset="2"/>
                        <a:buChar char="ü"/>
                      </a:pPr>
                      <a:r>
                        <a:rPr lang="nl-NL" sz="1800" b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Structurele samenwerking met SBR</a:t>
                      </a:r>
                      <a:endParaRPr lang="en-GB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begin </a:t>
                      </a:r>
                      <a:r>
                        <a:rPr lang="en-GB" sz="1800" b="1" i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defTabSz="69850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 pitchFamily="2" charset="2"/>
                        <a:buChar char="ü"/>
                        <a:tabLst>
                          <a:tab pos="6457950" algn="l"/>
                        </a:tabLst>
                      </a:pPr>
                      <a:r>
                        <a:rPr lang="nl-NL" sz="1800" b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Verdere uitrol naar de </a:t>
                      </a:r>
                      <a:r>
                        <a:rPr lang="nl-NL" sz="1800" b="1" noProof="0" dirty="0" err="1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SWO’s</a:t>
                      </a:r>
                      <a:r>
                        <a:rPr lang="nl-NL" sz="1800" b="1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en intermediairs </a:t>
                      </a:r>
                      <a:endParaRPr lang="en-GB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ja-JP" sz="1800" b="1" kern="1200" noProof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vanaf</a:t>
                      </a:r>
                      <a:r>
                        <a:rPr lang="en-GB" altLang="ja-JP" sz="1800" b="1" kern="1200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nu!</a:t>
                      </a:r>
                      <a:endParaRPr lang="en-GB" sz="1800" b="1" kern="1200" noProof="0" dirty="0" smtClean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>
                        <a:lnSpc>
                          <a:spcPct val="100000"/>
                        </a:lnSpc>
                      </a:pPr>
                      <a:endParaRPr lang="en-GB" b="1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endParaRPr lang="en-GB" noProof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endParaRPr lang="en-GB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51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2996952"/>
            <a:ext cx="8640960" cy="1224136"/>
          </a:xfrm>
        </p:spPr>
        <p:txBody>
          <a:bodyPr>
            <a:normAutofit/>
          </a:bodyPr>
          <a:lstStyle/>
          <a:p>
            <a:r>
              <a:rPr lang="en-GB" sz="4000" i="1" smtClean="0">
                <a:solidFill>
                  <a:schemeClr val="bg1"/>
                </a:solidFill>
              </a:rPr>
              <a:t>www.referentiegrootboekschema.nl</a:t>
            </a:r>
            <a:br>
              <a:rPr lang="en-GB" sz="4000" i="1" smtClean="0">
                <a:solidFill>
                  <a:schemeClr val="bg1"/>
                </a:solidFill>
              </a:rPr>
            </a:br>
            <a:endParaRPr lang="en-GB" sz="2200">
              <a:solidFill>
                <a:schemeClr val="bg1"/>
              </a:solidFill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1835696" y="1207321"/>
            <a:ext cx="5526360" cy="1064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4000"/>
              </a:lnSpc>
            </a:pPr>
            <a:r>
              <a:rPr lang="en-GB" sz="28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 further information and resources, see…</a:t>
            </a:r>
            <a:endParaRPr lang="en-GB" sz="280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18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c796f563becb3ae1ffb7cdf9b275ea262e688d55"/>
  <p:tag name="ISPRING_RESOURCE_PATHS_HASH_2" val="a38aba51e032edb7196b357864dfde99d12428de"/>
</p:tagLst>
</file>

<file path=ppt/theme/theme1.xml><?xml version="1.0" encoding="utf-8"?>
<a:theme xmlns:a="http://schemas.openxmlformats.org/drawingml/2006/main" name="Kantoorthema">
  <a:themeElements>
    <a:clrScheme name="Blauw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420</Words>
  <Application>Microsoft Office PowerPoint</Application>
  <PresentationFormat>Diavoorstelling (4:3)</PresentationFormat>
  <Paragraphs>111</Paragraphs>
  <Slides>8</Slides>
  <Notes>5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Kantoorthema</vt:lpstr>
      <vt:lpstr>Referentie Grootboekschema  De brug tussen de financiële administratie en rapportages van een onderneming</vt:lpstr>
      <vt:lpstr>Wat is het Referentie GrootboekSchema?</vt:lpstr>
      <vt:lpstr>De belangrijkste uitgangspunten van het RGS</vt:lpstr>
      <vt:lpstr>Het RGS, as it is… </vt:lpstr>
      <vt:lpstr>De belangrijkste voordelen van het RGS </vt:lpstr>
      <vt:lpstr>Welke organisaties zitten (tot nu toe) aan de RGS-tafel</vt:lpstr>
      <vt:lpstr>Stand van RGS-zaken nu en morgen</vt:lpstr>
      <vt:lpstr>www.referentiegrootboekschema.nl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Referentie Grootboekschema</dc:title>
  <dc:creator>jhg.kinds@planet.nl</dc:creator>
  <cp:lastModifiedBy>Robert Nieuwenhuijs</cp:lastModifiedBy>
  <cp:revision>175</cp:revision>
  <cp:lastPrinted>2014-11-10T12:53:48Z</cp:lastPrinted>
  <dcterms:created xsi:type="dcterms:W3CDTF">2013-09-22T19:21:14Z</dcterms:created>
  <dcterms:modified xsi:type="dcterms:W3CDTF">2015-01-12T14:57:23Z</dcterms:modified>
</cp:coreProperties>
</file>